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9" r:id="rId4"/>
    <p:sldId id="259" r:id="rId5"/>
    <p:sldId id="260" r:id="rId6"/>
    <p:sldId id="261" r:id="rId7"/>
    <p:sldId id="264" r:id="rId8"/>
    <p:sldId id="263" r:id="rId9"/>
    <p:sldId id="270" r:id="rId10"/>
    <p:sldId id="265" r:id="rId11"/>
    <p:sldId id="272" r:id="rId12"/>
    <p:sldId id="266" r:id="rId13"/>
    <p:sldId id="271" r:id="rId14"/>
    <p:sldId id="267" r:id="rId1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437" autoAdjust="0"/>
  </p:normalViewPr>
  <p:slideViewPr>
    <p:cSldViewPr snapToGrid="0">
      <p:cViewPr varScale="1">
        <p:scale>
          <a:sx n="100" d="100"/>
          <a:sy n="100" d="100"/>
        </p:scale>
        <p:origin x="78" y="144"/>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089BCF2-422D-4A1E-9208-5B9DDE49703B}" type="datetime1">
              <a:rPr lang="fr-FR" smtClean="0"/>
              <a:t>25/03/2020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fr-FR" smtClean="0"/>
              <a:pPr algn="r" rtl="0"/>
              <a:t>‹N°›</a:t>
            </a:fld>
            <a:endParaRPr lang="fr-F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690DCC5C-9F71-4B66-BAFF-9DADF299541F}" type="datetime1">
              <a:rPr lang="fr-FR" smtClean="0"/>
              <a:pPr/>
              <a:t>25/03/2020</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935E2820-AFE1-45FA-949E-17BDB534E1DC}" type="slidenum">
              <a:rPr lang="fr-FR" smtClean="0"/>
              <a:pPr algn="r"/>
              <a:t>‹N°›</a:t>
            </a:fld>
            <a:endParaRPr lang="fr-F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algn="r" rtl="0"/>
            <a:fld id="{935E2820-AFE1-45FA-949E-17BDB534E1DC}" type="slidenum">
              <a:rPr lang="fr-FR" smtClean="0"/>
              <a:pPr algn="r" rtl="0"/>
              <a:t>1</a:t>
            </a:fld>
            <a:endParaRPr lang="fr-FR"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10</a:t>
            </a:fld>
            <a:endParaRPr lang="fr-FR" dirty="0"/>
          </a:p>
        </p:txBody>
      </p:sp>
    </p:spTree>
    <p:extLst>
      <p:ext uri="{BB962C8B-B14F-4D97-AF65-F5344CB8AC3E}">
        <p14:creationId xmlns:p14="http://schemas.microsoft.com/office/powerpoint/2010/main" val="80872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11</a:t>
            </a:fld>
            <a:endParaRPr lang="fr-FR" dirty="0"/>
          </a:p>
        </p:txBody>
      </p:sp>
    </p:spTree>
    <p:extLst>
      <p:ext uri="{BB962C8B-B14F-4D97-AF65-F5344CB8AC3E}">
        <p14:creationId xmlns:p14="http://schemas.microsoft.com/office/powerpoint/2010/main" val="40686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12</a:t>
            </a:fld>
            <a:endParaRPr lang="fr-FR" dirty="0"/>
          </a:p>
        </p:txBody>
      </p:sp>
    </p:spTree>
    <p:extLst>
      <p:ext uri="{BB962C8B-B14F-4D97-AF65-F5344CB8AC3E}">
        <p14:creationId xmlns:p14="http://schemas.microsoft.com/office/powerpoint/2010/main" val="123856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13</a:t>
            </a:fld>
            <a:endParaRPr lang="fr-FR" dirty="0"/>
          </a:p>
        </p:txBody>
      </p:sp>
    </p:spTree>
    <p:extLst>
      <p:ext uri="{BB962C8B-B14F-4D97-AF65-F5344CB8AC3E}">
        <p14:creationId xmlns:p14="http://schemas.microsoft.com/office/powerpoint/2010/main" val="57171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14</a:t>
            </a:fld>
            <a:endParaRPr lang="fr-FR" dirty="0"/>
          </a:p>
        </p:txBody>
      </p:sp>
    </p:spTree>
    <p:extLst>
      <p:ext uri="{BB962C8B-B14F-4D97-AF65-F5344CB8AC3E}">
        <p14:creationId xmlns:p14="http://schemas.microsoft.com/office/powerpoint/2010/main" val="231519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algn="r" rtl="0"/>
            <a:fld id="{77542409-6A04-4DC6-AC3A-D3758287A8F2}" type="slidenum">
              <a:rPr lang="fr-FR" smtClean="0"/>
              <a:pPr algn="r" rtl="0"/>
              <a:t>2</a:t>
            </a:fld>
            <a:endParaRPr lang="fr-FR"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algn="r" rtl="0"/>
            <a:fld id="{935E2820-AFE1-45FA-949E-17BDB534E1DC}" type="slidenum">
              <a:rPr lang="fr-FR" smtClean="0"/>
              <a:pPr algn="r" rtl="0"/>
              <a:t>3</a:t>
            </a:fld>
            <a:endParaRPr lang="fr-FR"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4</a:t>
            </a:fld>
            <a:endParaRPr lang="fr-FR" dirty="0"/>
          </a:p>
        </p:txBody>
      </p:sp>
    </p:spTree>
    <p:extLst>
      <p:ext uri="{BB962C8B-B14F-4D97-AF65-F5344CB8AC3E}">
        <p14:creationId xmlns:p14="http://schemas.microsoft.com/office/powerpoint/2010/main" val="31471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5</a:t>
            </a:fld>
            <a:endParaRPr lang="fr-FR" dirty="0"/>
          </a:p>
        </p:txBody>
      </p:sp>
    </p:spTree>
    <p:extLst>
      <p:ext uri="{BB962C8B-B14F-4D97-AF65-F5344CB8AC3E}">
        <p14:creationId xmlns:p14="http://schemas.microsoft.com/office/powerpoint/2010/main" val="198810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6</a:t>
            </a:fld>
            <a:endParaRPr lang="fr-FR" dirty="0"/>
          </a:p>
        </p:txBody>
      </p:sp>
    </p:spTree>
    <p:extLst>
      <p:ext uri="{BB962C8B-B14F-4D97-AF65-F5344CB8AC3E}">
        <p14:creationId xmlns:p14="http://schemas.microsoft.com/office/powerpoint/2010/main" val="321904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7</a:t>
            </a:fld>
            <a:endParaRPr lang="fr-FR" dirty="0"/>
          </a:p>
        </p:txBody>
      </p:sp>
    </p:spTree>
    <p:extLst>
      <p:ext uri="{BB962C8B-B14F-4D97-AF65-F5344CB8AC3E}">
        <p14:creationId xmlns:p14="http://schemas.microsoft.com/office/powerpoint/2010/main" val="364588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8</a:t>
            </a:fld>
            <a:endParaRPr lang="fr-FR" dirty="0"/>
          </a:p>
        </p:txBody>
      </p:sp>
    </p:spTree>
    <p:extLst>
      <p:ext uri="{BB962C8B-B14F-4D97-AF65-F5344CB8AC3E}">
        <p14:creationId xmlns:p14="http://schemas.microsoft.com/office/powerpoint/2010/main" val="93831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935E2820-AFE1-45FA-949E-17BDB534E1DC}" type="slidenum">
              <a:rPr lang="fr-FR" smtClean="0"/>
              <a:pPr algn="r"/>
              <a:t>9</a:t>
            </a:fld>
            <a:endParaRPr lang="fr-FR" dirty="0"/>
          </a:p>
        </p:txBody>
      </p:sp>
    </p:spTree>
    <p:extLst>
      <p:ext uri="{BB962C8B-B14F-4D97-AF65-F5344CB8AC3E}">
        <p14:creationId xmlns:p14="http://schemas.microsoft.com/office/powerpoint/2010/main" val="22090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fr-FR"/>
              <a:t>Modifiez le style du titre</a:t>
            </a:r>
            <a:endParaRPr lang="fr-FR" dirty="0"/>
          </a:p>
        </p:txBody>
      </p:sp>
      <p:sp>
        <p:nvSpPr>
          <p:cNvPr id="3" name="Sous-titre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a:t>Modifiez le style des sous-titres du masque</a:t>
            </a:r>
            <a:endParaRPr lang="fr-FR" dirty="0"/>
          </a:p>
        </p:txBody>
      </p:sp>
      <p:sp>
        <p:nvSpPr>
          <p:cNvPr id="9" name="Espace réservé du pied de page 8"/>
          <p:cNvSpPr>
            <a:spLocks noGrp="1"/>
          </p:cNvSpPr>
          <p:nvPr>
            <p:ph type="ftr" sz="quarter" idx="11"/>
          </p:nvPr>
        </p:nvSpPr>
        <p:spPr/>
        <p:txBody>
          <a:bodyPr rtlCol="0"/>
          <a:lstStyle/>
          <a:p>
            <a:pPr rtl="0"/>
            <a:endParaRPr lang="fr-FR" dirty="0"/>
          </a:p>
        </p:txBody>
      </p:sp>
      <p:sp>
        <p:nvSpPr>
          <p:cNvPr id="10" name="Espace réservé du numéro de diapositive 9"/>
          <p:cNvSpPr>
            <a:spLocks noGrp="1"/>
          </p:cNvSpPr>
          <p:nvPr>
            <p:ph type="sldNum" sz="quarter" idx="12"/>
          </p:nvPr>
        </p:nvSpPr>
        <p:spPr/>
        <p:txBody>
          <a:bodyPr rtlCol="0"/>
          <a:lstStyle/>
          <a:p>
            <a:pPr rtl="0"/>
            <a:fld id="{8FDBFFB2-86D9-4B8F-A59A-553A60B94BBE}" type="slidenum">
              <a:rPr lang="fr-FR" smtClean="0"/>
              <a:pPr/>
              <a:t>‹N°›</a:t>
            </a:fld>
            <a:endParaRPr lang="fr-FR" dirty="0"/>
          </a:p>
        </p:txBody>
      </p:sp>
      <p:sp>
        <p:nvSpPr>
          <p:cNvPr id="7" name="Espace réservé de la date 3"/>
          <p:cNvSpPr>
            <a:spLocks noGrp="1"/>
          </p:cNvSpPr>
          <p:nvPr>
            <p:ph type="dt" sz="half" idx="2"/>
          </p:nvPr>
        </p:nvSpPr>
        <p:spPr>
          <a:xfrm>
            <a:off x="208547" y="6505078"/>
            <a:ext cx="1009065" cy="228600"/>
          </a:xfrm>
          <a:prstGeom prst="rect">
            <a:avLst/>
          </a:prstGeom>
        </p:spPr>
        <p:txBody>
          <a:bodyPr vert="horz" lIns="91440" tIns="45720" rIns="91440" bIns="45720" rtlCol="0" anchor="ctr"/>
          <a:lstStyle>
            <a:lvl1pPr algn="l" rtl="0">
              <a:defRPr sz="1100">
                <a:solidFill>
                  <a:schemeClr val="tx2"/>
                </a:solidFill>
              </a:defRPr>
            </a:lvl1pPr>
          </a:lstStyle>
          <a:p>
            <a:fld id="{C15B48F6-24BB-446E-AB0B-F370893007B3}" type="datetime1">
              <a:rPr lang="fr-FR" smtClean="0"/>
              <a:pPr/>
              <a:t>25/03/2020</a:t>
            </a:fld>
            <a:endParaRPr lang="fr-FR" dirty="0"/>
          </a:p>
        </p:txBody>
      </p:sp>
    </p:spTree>
    <p:extLst>
      <p:ext uri="{BB962C8B-B14F-4D97-AF65-F5344CB8AC3E}">
        <p14:creationId xmlns:p14="http://schemas.microsoft.com/office/powerpoint/2010/main" val="1890547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0B4B28BF-96CF-44BB-8FDB-5A8C72769E3C}" type="datetime1">
              <a:rPr lang="fr-FR" smtClean="0"/>
              <a:pPr/>
              <a:t>25/03/2020</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420766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65014" y="304801"/>
            <a:ext cx="1715800" cy="54102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2209800" y="304801"/>
            <a:ext cx="7502814" cy="54102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5C383049-4273-4066-95B8-F6C574AB69D0}" type="datetime1">
              <a:rPr lang="fr-FR" smtClean="0"/>
              <a:pPr/>
              <a:t>25/03/2020</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1299497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1CAB2EB0-87B6-4E28-952D-842D7381E432}" type="datetime1">
              <a:rPr lang="fr-FR" smtClean="0"/>
              <a:pPr/>
              <a:t>25/03/2020</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258999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fr-FR"/>
              <a:t>Modifiez le style du titre</a:t>
            </a:r>
            <a:endParaRPr lang="fr-FR" dirty="0"/>
          </a:p>
        </p:txBody>
      </p:sp>
      <p:sp>
        <p:nvSpPr>
          <p:cNvPr id="3" name="Espace réservé du texte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p:txBody>
          <a:bodyPr rtlCol="0"/>
          <a:lstStyle>
            <a:lvl1pPr>
              <a:defRPr/>
            </a:lvl1pPr>
          </a:lstStyle>
          <a:p>
            <a:fld id="{8A838871-19B5-4207-9D66-59F5A0558166}" type="datetime1">
              <a:rPr lang="fr-FR" smtClean="0"/>
              <a:pPr/>
              <a:t>25/03/2020</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211791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2208213" y="1600200"/>
            <a:ext cx="4572000" cy="411480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7008813" y="1600200"/>
            <a:ext cx="4572000" cy="411480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p:cNvSpPr>
            <a:spLocks noGrp="1"/>
          </p:cNvSpPr>
          <p:nvPr>
            <p:ph type="dt" sz="half" idx="10"/>
          </p:nvPr>
        </p:nvSpPr>
        <p:spPr/>
        <p:txBody>
          <a:bodyPr rtlCol="0"/>
          <a:lstStyle>
            <a:lvl1pPr>
              <a:defRPr/>
            </a:lvl1pPr>
          </a:lstStyle>
          <a:p>
            <a:fld id="{0D60B2DD-5DD0-4C5A-BCB8-B08E3DB10051}" type="datetime1">
              <a:rPr lang="fr-FR" smtClean="0"/>
              <a:pPr/>
              <a:t>25/03/2020</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360775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2208213" y="2505075"/>
            <a:ext cx="4572000" cy="333756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7008813" y="2505075"/>
            <a:ext cx="4572000" cy="333756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fld id="{D6AFC351-EFE5-4F55-867A-9407A3D41921}" type="datetime1">
              <a:rPr lang="fr-FR" smtClean="0"/>
              <a:pPr/>
              <a:t>25/03/2020</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383304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e la date 2"/>
          <p:cNvSpPr>
            <a:spLocks noGrp="1"/>
          </p:cNvSpPr>
          <p:nvPr>
            <p:ph type="dt" sz="half" idx="10"/>
          </p:nvPr>
        </p:nvSpPr>
        <p:spPr/>
        <p:txBody>
          <a:bodyPr rtlCol="0"/>
          <a:lstStyle>
            <a:lvl1pPr>
              <a:defRPr/>
            </a:lvl1pPr>
          </a:lstStyle>
          <a:p>
            <a:fld id="{E3079562-B1BF-428A-A450-45397DD357E9}" type="datetime1">
              <a:rPr lang="fr-FR" smtClean="0"/>
              <a:pPr/>
              <a:t>25/03/2020</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369830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E358C6C-FEFC-4BE4-90CB-75D3FA5B19D2}" type="datetime1">
              <a:rPr lang="fr-FR" smtClean="0"/>
              <a:pPr/>
              <a:t>25/03/2020</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222252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fr-FR"/>
              <a:t>Modifiez le style du titre</a:t>
            </a:r>
            <a:endParaRPr lang="fr-FR" dirty="0"/>
          </a:p>
        </p:txBody>
      </p:sp>
      <p:sp>
        <p:nvSpPr>
          <p:cNvPr id="3" name="Espace réservé du contenu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F144C40B-71E0-4073-8D9C-5017DB1B7111}" type="datetime1">
              <a:rPr lang="fr-FR" smtClean="0"/>
              <a:pPr/>
              <a:t>25/03/2020</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189770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fr-FR"/>
              <a:t>Modifiez le style du titre</a:t>
            </a:r>
            <a:endParaRPr lang="fr-FR" dirty="0"/>
          </a:p>
        </p:txBody>
      </p:sp>
      <p:sp>
        <p:nvSpPr>
          <p:cNvPr id="8" name="Rectangle à coins arrondis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352EA2E1-848B-4B87-A648-92FA9B82E855}" type="datetime1">
              <a:rPr lang="fr-FR" smtClean="0"/>
              <a:pPr/>
              <a:t>25/03/2020</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8FDBFFB2-86D9-4B8F-A59A-553A60B94BBE}" type="slidenum">
              <a:rPr lang="fr-FR" smtClean="0"/>
              <a:t>‹N°›</a:t>
            </a:fld>
            <a:endParaRPr lang="fr-FR" dirty="0"/>
          </a:p>
        </p:txBody>
      </p:sp>
    </p:spTree>
    <p:extLst>
      <p:ext uri="{BB962C8B-B14F-4D97-AF65-F5344CB8AC3E}">
        <p14:creationId xmlns:p14="http://schemas.microsoft.com/office/powerpoint/2010/main" val="63930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2"/>
          </p:nvPr>
        </p:nvSpPr>
        <p:spPr>
          <a:xfrm>
            <a:off x="208547" y="6505078"/>
            <a:ext cx="1009065" cy="228600"/>
          </a:xfrm>
          <a:prstGeom prst="rect">
            <a:avLst/>
          </a:prstGeom>
        </p:spPr>
        <p:txBody>
          <a:bodyPr vert="horz" lIns="91440" tIns="45720" rIns="91440" bIns="45720" rtlCol="0" anchor="ctr"/>
          <a:lstStyle>
            <a:lvl1pPr algn="l" rtl="0">
              <a:defRPr sz="1100">
                <a:solidFill>
                  <a:schemeClr val="tx2"/>
                </a:solidFill>
              </a:defRPr>
            </a:lvl1pPr>
          </a:lstStyle>
          <a:p>
            <a:fld id="{C15B48F6-24BB-446E-AB0B-F370893007B3}" type="datetime1">
              <a:rPr lang="fr-FR" smtClean="0"/>
              <a:pPr/>
              <a:t>25/03/2020</a:t>
            </a:fld>
            <a:endParaRPr lang="fr-FR" dirty="0"/>
          </a:p>
        </p:txBody>
      </p:sp>
      <p:sp>
        <p:nvSpPr>
          <p:cNvPr id="5" name="Espace réservé du pied de page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fr-FR" dirty="0"/>
          </a:p>
        </p:txBody>
      </p:sp>
      <p:sp>
        <p:nvSpPr>
          <p:cNvPr id="6" name="Espace réservé du numéro de diapositive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fr-FR" smtClean="0"/>
              <a:pPr/>
              <a:t>‹N°›</a:t>
            </a:fld>
            <a:endParaRPr lang="fr-FR"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teamodeler.com/dossier/musique.asp"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hyperlink" Target="https://www.youtube.com/watch?v=56XTexoCVOc"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artsandculture.google.com/partner/musee-dorsay-paris?hl=en" TargetMode="External"/><Relationship Id="rId13" Type="http://schemas.openxmlformats.org/officeDocument/2006/relationships/image" Target="../media/image37.png"/><Relationship Id="rId3" Type="http://schemas.openxmlformats.org/officeDocument/2006/relationships/hyperlink" Target="https://feeds.acast.com/public/shows/promenades-imaginaires-au-musee-dorsay" TargetMode="External"/><Relationship Id="rId7" Type="http://schemas.openxmlformats.org/officeDocument/2006/relationships/hyperlink" Target="https://www.louvre.fr/fr/visites-en-ligne" TargetMode="External"/><Relationship Id="rId12" Type="http://schemas.openxmlformats.org/officeDocument/2006/relationships/hyperlink" Target="https://naturalhistory2.si.edu/vt3/nmnh/"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1jour1actu.com/" TargetMode="External"/><Relationship Id="rId11" Type="http://schemas.openxmlformats.org/officeDocument/2006/relationships/hyperlink" Target="https://www.metmuseum.org/art/online-features/metkids/explore/" TargetMode="External"/><Relationship Id="rId5" Type="http://schemas.openxmlformats.org/officeDocument/2006/relationships/image" Target="../media/image36.svg"/><Relationship Id="rId15" Type="http://schemas.openxmlformats.org/officeDocument/2006/relationships/hyperlink" Target="http://toomanyheartbeats.blogspot.com/p/dysautonomia-resources.html" TargetMode="External"/><Relationship Id="rId10" Type="http://schemas.openxmlformats.org/officeDocument/2006/relationships/hyperlink" Target="https://www.nga.gov/education/families/an-eye-for-art/studying-nature.html" TargetMode="External"/><Relationship Id="rId4" Type="http://schemas.openxmlformats.org/officeDocument/2006/relationships/image" Target="../media/image35.png"/><Relationship Id="rId9" Type="http://schemas.openxmlformats.org/officeDocument/2006/relationships/hyperlink" Target="https://britishmuseum.withgoogle.com/" TargetMode="External"/><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laclassedefabienne.blogspot.com/2014/08/histoire-de-famille.html" TargetMode="External"/><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coach-sonia-lds.fr/" TargetMode="External"/><Relationship Id="rId7" Type="http://schemas.openxmlformats.org/officeDocument/2006/relationships/hyperlink" Target="http://mariajesusbfe.blogspot.com/2008_07_01_archive.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2.jpg"/><Relationship Id="rId5" Type="http://schemas.openxmlformats.org/officeDocument/2006/relationships/hyperlink" Target="http://www.videostrains.com/" TargetMode="External"/><Relationship Id="rId4" Type="http://schemas.openxmlformats.org/officeDocument/2006/relationships/image" Target="../media/image41.png"/><Relationship Id="rId9" Type="http://schemas.openxmlformats.org/officeDocument/2006/relationships/hyperlink" Target="http://www.pressmyweb.com/infographie/jeunes-reseaux-sociau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hyperlink" Target="https://pxhere.com/fr/photo/1382055" TargetMode="External"/><Relationship Id="rId3" Type="http://schemas.openxmlformats.org/officeDocument/2006/relationships/hyperlink" Target="https://www.youtube.com/watch?v=LgHgOxtonmM" TargetMode="External"/><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arionion.blogspot.com/2008/01/soupe-de-carottes-au-cumin-ses-crotons.html" TargetMode="External"/><Relationship Id="rId5" Type="http://schemas.openxmlformats.org/officeDocument/2006/relationships/image" Target="../media/image13.jpeg"/><Relationship Id="rId4" Type="http://schemas.openxmlformats.org/officeDocument/2006/relationships/hyperlink" Target="https://www.chefbambino.fr/repas-recettes-enfant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themindfulword.org/2015/birds-live-now/" TargetMode="External"/><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5213" y="304800"/>
            <a:ext cx="8212137" cy="1457325"/>
          </a:xfrm>
        </p:spPr>
        <p:txBody>
          <a:bodyPr rtlCol="0"/>
          <a:lstStyle/>
          <a:p>
            <a:pPr rtl="0"/>
            <a:r>
              <a:rPr lang="fr-FR" dirty="0">
                <a:latin typeface="Comic Sans MS" panose="030F0702030302020204" pitchFamily="66" charset="0"/>
              </a:rPr>
              <a:t>Occuper les enfants</a:t>
            </a:r>
          </a:p>
        </p:txBody>
      </p:sp>
      <p:sp>
        <p:nvSpPr>
          <p:cNvPr id="3" name="Sous-titre 2"/>
          <p:cNvSpPr>
            <a:spLocks noGrp="1"/>
          </p:cNvSpPr>
          <p:nvPr>
            <p:ph type="subTitle" idx="1"/>
          </p:nvPr>
        </p:nvSpPr>
        <p:spPr>
          <a:xfrm>
            <a:off x="1065213" y="2489679"/>
            <a:ext cx="7091361" cy="838200"/>
          </a:xfrm>
        </p:spPr>
        <p:txBody>
          <a:bodyPr rtlCol="0"/>
          <a:lstStyle/>
          <a:p>
            <a:pPr rtl="0"/>
            <a:r>
              <a:rPr lang="fr-FR" dirty="0">
                <a:latin typeface="Comic Sans MS" panose="030F0702030302020204" pitchFamily="66" charset="0"/>
              </a:rPr>
              <a:t>Quelques idées pour occuper vos loulous à l’intérieur ou à l’extérieur…</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4" y="155328"/>
            <a:ext cx="7486649" cy="714375"/>
          </a:xfrm>
        </p:spPr>
        <p:txBody>
          <a:bodyPr rtlCol="0"/>
          <a:lstStyle/>
          <a:p>
            <a:r>
              <a:rPr lang="fr-FR" dirty="0">
                <a:latin typeface="Comic Sans MS" panose="030F0702030302020204" pitchFamily="66" charset="0"/>
              </a:rPr>
              <a:t>Activités </a:t>
            </a:r>
            <a:r>
              <a:rPr lang="fr-FR" b="1" dirty="0">
                <a:latin typeface="Comic Sans MS" panose="030F0702030302020204" pitchFamily="66" charset="0"/>
              </a:rPr>
              <a:t>expériences scientifiques</a:t>
            </a:r>
          </a:p>
        </p:txBody>
      </p:sp>
      <p:sp>
        <p:nvSpPr>
          <p:cNvPr id="3" name="ZoneTexte 2">
            <a:extLst>
              <a:ext uri="{FF2B5EF4-FFF2-40B4-BE49-F238E27FC236}">
                <a16:creationId xmlns:a16="http://schemas.microsoft.com/office/drawing/2014/main" id="{C409E6FA-63AD-4D7E-8FA6-0DFFD2EB6DA0}"/>
              </a:ext>
            </a:extLst>
          </p:cNvPr>
          <p:cNvSpPr txBox="1"/>
          <p:nvPr/>
        </p:nvSpPr>
        <p:spPr>
          <a:xfrm>
            <a:off x="5029201" y="1570260"/>
            <a:ext cx="6802437" cy="2585323"/>
          </a:xfrm>
          <a:prstGeom prst="rect">
            <a:avLst/>
          </a:prstGeom>
          <a:noFill/>
        </p:spPr>
        <p:txBody>
          <a:bodyPr wrap="square" rtlCol="0">
            <a:spAutoFit/>
          </a:bodyPr>
          <a:lstStyle/>
          <a:p>
            <a:r>
              <a:rPr lang="fr-FR" sz="1600" b="1" dirty="0">
                <a:latin typeface="Comic Sans MS" panose="030F0702030302020204" pitchFamily="66" charset="0"/>
              </a:rPr>
              <a:t>  MANIPULATIONS :</a:t>
            </a:r>
          </a:p>
          <a:p>
            <a:endParaRPr lang="fr-FR" sz="1600" dirty="0">
              <a:latin typeface="Comic Sans MS" panose="030F0702030302020204" pitchFamily="66" charset="0"/>
            </a:endParaRPr>
          </a:p>
          <a:p>
            <a:r>
              <a:rPr lang="fr-FR" sz="1600" dirty="0">
                <a:latin typeface="Comic Sans MS" panose="030F0702030302020204" pitchFamily="66" charset="0"/>
              </a:rPr>
              <a:t>À l’aide d’un cure-dent ou d’un coton-tige imbibé de lait ou de jus de citron, trace un dessin sur une feuille blanche.</a:t>
            </a:r>
          </a:p>
          <a:p>
            <a:r>
              <a:rPr lang="fr-FR" sz="1600" dirty="0">
                <a:latin typeface="Comic Sans MS" panose="030F0702030302020204" pitchFamily="66" charset="0"/>
              </a:rPr>
              <a:t>Laisse sécher complètement. Ton dessin sera totalement invisible.</a:t>
            </a:r>
          </a:p>
          <a:p>
            <a:r>
              <a:rPr lang="fr-FR" sz="1600" dirty="0">
                <a:latin typeface="Comic Sans MS" panose="030F0702030302020204" pitchFamily="66" charset="0"/>
              </a:rPr>
              <a:t>Un adulte allume la chandelle. </a:t>
            </a:r>
          </a:p>
          <a:p>
            <a:r>
              <a:rPr lang="fr-FR" sz="1600" dirty="0">
                <a:latin typeface="Comic Sans MS" panose="030F0702030302020204" pitchFamily="66" charset="0"/>
              </a:rPr>
              <a:t>L’adulte passe les dessins, au-dessus de la flamme, en prenant bien soin de ne pas bruler le papier.</a:t>
            </a:r>
          </a:p>
          <a:p>
            <a:r>
              <a:rPr lang="fr-FR" sz="1600" dirty="0">
                <a:latin typeface="Comic Sans MS" panose="030F0702030302020204" pitchFamily="66" charset="0"/>
              </a:rPr>
              <a:t>Observe bien, tu verras les dessins réapparaitre, comme par magie!</a:t>
            </a:r>
          </a:p>
          <a:p>
            <a:endParaRPr lang="fr-FR" dirty="0"/>
          </a:p>
        </p:txBody>
      </p:sp>
      <p:sp>
        <p:nvSpPr>
          <p:cNvPr id="4" name="ZoneTexte 3">
            <a:extLst>
              <a:ext uri="{FF2B5EF4-FFF2-40B4-BE49-F238E27FC236}">
                <a16:creationId xmlns:a16="http://schemas.microsoft.com/office/drawing/2014/main" id="{95EE5DD1-408F-48EA-9D93-374848E8AEF5}"/>
              </a:ext>
            </a:extLst>
          </p:cNvPr>
          <p:cNvSpPr txBox="1"/>
          <p:nvPr/>
        </p:nvSpPr>
        <p:spPr>
          <a:xfrm>
            <a:off x="1962149" y="3650680"/>
            <a:ext cx="7334250" cy="2400657"/>
          </a:xfrm>
          <a:prstGeom prst="rect">
            <a:avLst/>
          </a:prstGeom>
          <a:noFill/>
        </p:spPr>
        <p:txBody>
          <a:bodyPr wrap="square" rtlCol="0">
            <a:spAutoFit/>
          </a:bodyPr>
          <a:lstStyle/>
          <a:p>
            <a:r>
              <a:rPr lang="fr-FR" b="1" dirty="0">
                <a:latin typeface="Comic Sans MS" panose="030F0702030302020204" pitchFamily="66" charset="0"/>
              </a:rPr>
              <a:t>  EXPLICATIONS</a:t>
            </a:r>
          </a:p>
          <a:p>
            <a:endParaRPr lang="fr-FR" dirty="0">
              <a:latin typeface="Comic Sans MS" panose="030F0702030302020204" pitchFamily="66" charset="0"/>
            </a:endParaRPr>
          </a:p>
          <a:p>
            <a:r>
              <a:rPr lang="fr-FR" sz="1600" dirty="0">
                <a:latin typeface="Comic Sans MS" panose="030F0702030302020204" pitchFamily="66" charset="0"/>
              </a:rPr>
              <a:t>Avec la chaleur, les sucres du jus de citron et les protéines du lait ont bruni. Ainsi, tu t’imagines bien qu’il existe une multitude d’aliments qui pourraient servir d’encre invisible.</a:t>
            </a:r>
          </a:p>
          <a:p>
            <a:r>
              <a:rPr lang="fr-FR" sz="1600" dirty="0">
                <a:latin typeface="Comic Sans MS" panose="030F0702030302020204" pitchFamily="66" charset="0"/>
              </a:rPr>
              <a:t> </a:t>
            </a:r>
          </a:p>
          <a:p>
            <a:r>
              <a:rPr lang="fr-FR" sz="1600" dirty="0">
                <a:latin typeface="Comic Sans MS" panose="030F0702030302020204" pitchFamily="66" charset="0"/>
              </a:rPr>
              <a:t>En voici quelques-uns avec lesquels tu pourras tenter l’expérience : jus de différents fruits, jus d’ognon, blanc d’œuf dilué dans de l’eau, vinaigre, etc.</a:t>
            </a:r>
          </a:p>
          <a:p>
            <a:endParaRPr lang="fr-FR" dirty="0"/>
          </a:p>
        </p:txBody>
      </p:sp>
      <p:sp>
        <p:nvSpPr>
          <p:cNvPr id="6" name="Rectangle 5">
            <a:extLst>
              <a:ext uri="{FF2B5EF4-FFF2-40B4-BE49-F238E27FC236}">
                <a16:creationId xmlns:a16="http://schemas.microsoft.com/office/drawing/2014/main" id="{F1C46CD8-0EB4-4477-A40E-8703C589ED47}"/>
              </a:ext>
            </a:extLst>
          </p:cNvPr>
          <p:cNvSpPr/>
          <p:nvPr/>
        </p:nvSpPr>
        <p:spPr>
          <a:xfrm>
            <a:off x="95252" y="1552725"/>
            <a:ext cx="4924424" cy="1938992"/>
          </a:xfrm>
          <a:prstGeom prst="rect">
            <a:avLst/>
          </a:prstGeom>
        </p:spPr>
        <p:txBody>
          <a:bodyPr wrap="square">
            <a:spAutoFit/>
          </a:bodyPr>
          <a:lstStyle/>
          <a:p>
            <a:r>
              <a:rPr lang="fr-FR" b="1" dirty="0">
                <a:latin typeface="Comic Sans MS" panose="030F0702030302020204" pitchFamily="66" charset="0"/>
              </a:rPr>
              <a:t>  MATÉRIEL :</a:t>
            </a:r>
          </a:p>
          <a:p>
            <a:endParaRPr lang="fr-FR" dirty="0">
              <a:latin typeface="Comic Sans MS" panose="030F0702030302020204" pitchFamily="66" charset="0"/>
            </a:endParaRPr>
          </a:p>
          <a:p>
            <a:r>
              <a:rPr lang="fr-FR" sz="1600" dirty="0">
                <a:latin typeface="Comic Sans MS" panose="030F0702030302020204" pitchFamily="66" charset="0"/>
              </a:rPr>
              <a:t>Une feuille blanche par enfant</a:t>
            </a:r>
          </a:p>
          <a:p>
            <a:r>
              <a:rPr lang="fr-FR" sz="1600" dirty="0">
                <a:latin typeface="Comic Sans MS" panose="030F0702030302020204" pitchFamily="66" charset="0"/>
              </a:rPr>
              <a:t>Un cure-dent ou coton-tige par enfant</a:t>
            </a:r>
          </a:p>
          <a:p>
            <a:r>
              <a:rPr lang="fr-FR" sz="1600" dirty="0">
                <a:latin typeface="Comic Sans MS" panose="030F0702030302020204" pitchFamily="66" charset="0"/>
              </a:rPr>
              <a:t>Du lait ou du jus de citron dans un petit bol </a:t>
            </a:r>
          </a:p>
          <a:p>
            <a:r>
              <a:rPr lang="fr-FR" sz="1600" dirty="0">
                <a:latin typeface="Comic Sans MS" panose="030F0702030302020204" pitchFamily="66" charset="0"/>
              </a:rPr>
              <a:t>(plusieurs liquides peuvent servir d’encre invisible. </a:t>
            </a:r>
          </a:p>
          <a:p>
            <a:r>
              <a:rPr lang="fr-FR" sz="1600" dirty="0">
                <a:latin typeface="Comic Sans MS" panose="030F0702030302020204" pitchFamily="66" charset="0"/>
              </a:rPr>
              <a:t>Une bougie et un briquet</a:t>
            </a:r>
          </a:p>
        </p:txBody>
      </p:sp>
      <p:sp>
        <p:nvSpPr>
          <p:cNvPr id="7" name="ZoneTexte 6">
            <a:extLst>
              <a:ext uri="{FF2B5EF4-FFF2-40B4-BE49-F238E27FC236}">
                <a16:creationId xmlns:a16="http://schemas.microsoft.com/office/drawing/2014/main" id="{55085548-1A6A-40CC-961F-122C490D9F78}"/>
              </a:ext>
            </a:extLst>
          </p:cNvPr>
          <p:cNvSpPr txBox="1"/>
          <p:nvPr/>
        </p:nvSpPr>
        <p:spPr>
          <a:xfrm>
            <a:off x="2557464" y="986582"/>
            <a:ext cx="3732213" cy="830997"/>
          </a:xfrm>
          <a:prstGeom prst="rect">
            <a:avLst/>
          </a:prstGeom>
          <a:noFill/>
        </p:spPr>
        <p:txBody>
          <a:bodyPr wrap="square" rtlCol="0">
            <a:spAutoFit/>
          </a:bodyPr>
          <a:lstStyle/>
          <a:p>
            <a:r>
              <a:rPr lang="fr-FR" sz="2400" b="1" dirty="0">
                <a:solidFill>
                  <a:srgbClr val="FF0000"/>
                </a:solidFill>
                <a:latin typeface="Comic Sans MS" panose="030F0702030302020204" pitchFamily="66" charset="0"/>
              </a:rPr>
              <a:t>L’ENCRE INVISIBLE</a:t>
            </a:r>
          </a:p>
          <a:p>
            <a:endParaRPr lang="fr-FR" sz="2400" dirty="0"/>
          </a:p>
        </p:txBody>
      </p:sp>
      <p:sp>
        <p:nvSpPr>
          <p:cNvPr id="8" name="ZoneTexte 7">
            <a:extLst>
              <a:ext uri="{FF2B5EF4-FFF2-40B4-BE49-F238E27FC236}">
                <a16:creationId xmlns:a16="http://schemas.microsoft.com/office/drawing/2014/main" id="{54C0698F-0268-4EF0-A61F-B735E573A6EC}"/>
              </a:ext>
            </a:extLst>
          </p:cNvPr>
          <p:cNvSpPr txBox="1"/>
          <p:nvPr/>
        </p:nvSpPr>
        <p:spPr>
          <a:xfrm>
            <a:off x="9477376" y="4058537"/>
            <a:ext cx="2363788" cy="2031325"/>
          </a:xfrm>
          <a:prstGeom prst="rect">
            <a:avLst/>
          </a:prstGeom>
          <a:noFill/>
          <a:ln>
            <a:solidFill>
              <a:schemeClr val="tx1"/>
            </a:solidFill>
          </a:ln>
        </p:spPr>
        <p:txBody>
          <a:bodyPr wrap="square" rtlCol="0">
            <a:spAutoFit/>
          </a:bodyPr>
          <a:lstStyle/>
          <a:p>
            <a:pPr algn="ctr"/>
            <a:r>
              <a:rPr lang="fr-FR" sz="1400" dirty="0">
                <a:solidFill>
                  <a:srgbClr val="FF0000"/>
                </a:solidFill>
                <a:latin typeface="Comic Sans MS" panose="030F0702030302020204" pitchFamily="66" charset="0"/>
              </a:rPr>
              <a:t>Autre expérience très simple: </a:t>
            </a:r>
          </a:p>
          <a:p>
            <a:pPr algn="ctr"/>
            <a:endParaRPr lang="fr-FR" sz="1400" dirty="0">
              <a:solidFill>
                <a:srgbClr val="FF0000"/>
              </a:solidFill>
              <a:latin typeface="Comic Sans MS" panose="030F0702030302020204" pitchFamily="66" charset="0"/>
            </a:endParaRPr>
          </a:p>
          <a:p>
            <a:r>
              <a:rPr lang="fr-FR" sz="1400" dirty="0">
                <a:latin typeface="Comic Sans MS" panose="030F0702030302020204" pitchFamily="66" charset="0"/>
              </a:rPr>
              <a:t>L’eau qui bouillonne et devient vapeur. </a:t>
            </a:r>
          </a:p>
          <a:p>
            <a:endParaRPr lang="fr-FR" sz="1400" dirty="0">
              <a:latin typeface="Comic Sans MS" panose="030F0702030302020204" pitchFamily="66" charset="0"/>
            </a:endParaRPr>
          </a:p>
          <a:p>
            <a:r>
              <a:rPr lang="fr-FR" sz="1400" dirty="0">
                <a:latin typeface="Comic Sans MS" panose="030F0702030302020204" pitchFamily="66" charset="0"/>
              </a:rPr>
              <a:t>Et quand on met une assiette froide au-dessus la vapeur redevient liquide</a:t>
            </a:r>
          </a:p>
        </p:txBody>
      </p:sp>
      <p:pic>
        <p:nvPicPr>
          <p:cNvPr id="10" name="Image 9">
            <a:extLst>
              <a:ext uri="{FF2B5EF4-FFF2-40B4-BE49-F238E27FC236}">
                <a16:creationId xmlns:a16="http://schemas.microsoft.com/office/drawing/2014/main" id="{4F60577A-E2D1-4807-A512-0D04476BAF54}"/>
              </a:ext>
            </a:extLst>
          </p:cNvPr>
          <p:cNvPicPr>
            <a:picLocks noChangeAspect="1"/>
          </p:cNvPicPr>
          <p:nvPr/>
        </p:nvPicPr>
        <p:blipFill rotWithShape="1">
          <a:blip r:embed="rId3">
            <a:extLst>
              <a:ext uri="{28A0092B-C50C-407E-A947-70E740481C1C}">
                <a14:useLocalDpi xmlns:a14="http://schemas.microsoft.com/office/drawing/2010/main" val="0"/>
              </a:ext>
            </a:extLst>
          </a:blip>
          <a:srcRect r="2373" b="5990"/>
          <a:stretch/>
        </p:blipFill>
        <p:spPr>
          <a:xfrm rot="500872">
            <a:off x="8851952" y="318015"/>
            <a:ext cx="2354261" cy="1550250"/>
          </a:xfrm>
          <a:prstGeom prst="rect">
            <a:avLst/>
          </a:prstGeom>
        </p:spPr>
      </p:pic>
    </p:spTree>
    <p:extLst>
      <p:ext uri="{BB962C8B-B14F-4D97-AF65-F5344CB8AC3E}">
        <p14:creationId xmlns:p14="http://schemas.microsoft.com/office/powerpoint/2010/main" val="335294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1352" y="292925"/>
            <a:ext cx="5795158" cy="714375"/>
          </a:xfrm>
        </p:spPr>
        <p:txBody>
          <a:bodyPr rtlCol="0">
            <a:normAutofit/>
          </a:bodyPr>
          <a:lstStyle/>
          <a:p>
            <a:r>
              <a:rPr lang="fr-FR" sz="3700" dirty="0">
                <a:latin typeface="Comic Sans MS" panose="030F0702030302020204" pitchFamily="66" charset="0"/>
              </a:rPr>
              <a:t>Activités </a:t>
            </a:r>
            <a:r>
              <a:rPr lang="fr-FR" sz="3700" b="1" dirty="0">
                <a:latin typeface="Comic Sans MS" panose="030F0702030302020204" pitchFamily="66" charset="0"/>
              </a:rPr>
              <a:t>musicales</a:t>
            </a:r>
          </a:p>
        </p:txBody>
      </p:sp>
      <p:sp>
        <p:nvSpPr>
          <p:cNvPr id="3" name="Espace réservé du contenu 2">
            <a:extLst>
              <a:ext uri="{FF2B5EF4-FFF2-40B4-BE49-F238E27FC236}">
                <a16:creationId xmlns:a16="http://schemas.microsoft.com/office/drawing/2014/main" id="{82004436-F8EA-4C5A-91A9-0E0079565C62}"/>
              </a:ext>
            </a:extLst>
          </p:cNvPr>
          <p:cNvSpPr txBox="1">
            <a:spLocks/>
          </p:cNvSpPr>
          <p:nvPr/>
        </p:nvSpPr>
        <p:spPr>
          <a:xfrm>
            <a:off x="430974" y="1331768"/>
            <a:ext cx="5126677" cy="2408959"/>
          </a:xfrm>
          <a:prstGeom prst="rect">
            <a:avLst/>
          </a:prstGeom>
        </p:spPr>
        <p:txBody>
          <a:bodyPr rtlCol="0"/>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Fabriquer une batterie maison en recyclant des boîtes vides, de vieilles casseroles (attention aux voisins)</a:t>
            </a:r>
          </a:p>
          <a:p>
            <a:r>
              <a:rPr lang="fr-FR" dirty="0">
                <a:latin typeface="Comic Sans MS" panose="030F0702030302020204" pitchFamily="66" charset="0"/>
              </a:rPr>
              <a:t>Fabriquer des maracas, des bâtons de pluie ou plein d’autres instruments: </a:t>
            </a:r>
            <a:r>
              <a:rPr lang="fr-FR" dirty="0">
                <a:latin typeface="Comic Sans MS" panose="030F0702030302020204" pitchFamily="66" charset="0"/>
                <a:hlinkClick r:id="rId3"/>
              </a:rPr>
              <a:t>https://www.teteamodeler.com/dossier/musique.asp</a:t>
            </a:r>
            <a:r>
              <a:rPr lang="fr-FR" dirty="0">
                <a:latin typeface="Comic Sans MS" panose="030F0702030302020204" pitchFamily="66" charset="0"/>
              </a:rPr>
              <a:t> </a:t>
            </a:r>
          </a:p>
        </p:txBody>
      </p:sp>
      <p:sp>
        <p:nvSpPr>
          <p:cNvPr id="4" name="Espace réservé du contenu 2">
            <a:extLst>
              <a:ext uri="{FF2B5EF4-FFF2-40B4-BE49-F238E27FC236}">
                <a16:creationId xmlns:a16="http://schemas.microsoft.com/office/drawing/2014/main" id="{CD322EBE-B160-45A6-8558-91CEF1BEFEEA}"/>
              </a:ext>
            </a:extLst>
          </p:cNvPr>
          <p:cNvSpPr txBox="1">
            <a:spLocks/>
          </p:cNvSpPr>
          <p:nvPr/>
        </p:nvSpPr>
        <p:spPr>
          <a:xfrm>
            <a:off x="6473537" y="1331768"/>
            <a:ext cx="4974276" cy="2907723"/>
          </a:xfrm>
          <a:prstGeom prst="rect">
            <a:avLst/>
          </a:prstGeom>
        </p:spPr>
        <p:txBody>
          <a:bodyPr rtlCol="0"/>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Faire écouter des instruments sur internet et demander de quel instrument il s’agit: </a:t>
            </a:r>
            <a:r>
              <a:rPr lang="fr-FR" dirty="0">
                <a:latin typeface="Comic Sans MS" panose="030F0702030302020204" pitchFamily="66" charset="0"/>
                <a:hlinkClick r:id="rId4"/>
              </a:rPr>
              <a:t>https://www.youtube.com/watch?v=56XTexoCVOc</a:t>
            </a:r>
            <a:r>
              <a:rPr lang="fr-FR" dirty="0">
                <a:latin typeface="Comic Sans MS" panose="030F0702030302020204" pitchFamily="66" charset="0"/>
              </a:rPr>
              <a:t> </a:t>
            </a:r>
          </a:p>
          <a:p>
            <a:r>
              <a:rPr lang="fr-FR" dirty="0">
                <a:latin typeface="Comic Sans MS" panose="030F0702030302020204" pitchFamily="66" charset="0"/>
              </a:rPr>
              <a:t>Faire un Karaoké avec les plus grands</a:t>
            </a:r>
          </a:p>
          <a:p>
            <a:r>
              <a:rPr lang="fr-FR" dirty="0">
                <a:latin typeface="Comic Sans MS" panose="030F0702030302020204" pitchFamily="66" charset="0"/>
              </a:rPr>
              <a:t>Faire une soirée « fête » où tout le monde danse</a:t>
            </a:r>
          </a:p>
        </p:txBody>
      </p:sp>
      <p:pic>
        <p:nvPicPr>
          <p:cNvPr id="6" name="Image 5">
            <a:extLst>
              <a:ext uri="{FF2B5EF4-FFF2-40B4-BE49-F238E27FC236}">
                <a16:creationId xmlns:a16="http://schemas.microsoft.com/office/drawing/2014/main" id="{81199CCB-854B-4E67-9ECA-E1CF13F66241}"/>
              </a:ext>
            </a:extLst>
          </p:cNvPr>
          <p:cNvPicPr>
            <a:picLocks noChangeAspect="1"/>
          </p:cNvPicPr>
          <p:nvPr/>
        </p:nvPicPr>
        <p:blipFill rotWithShape="1">
          <a:blip r:embed="rId5">
            <a:extLst>
              <a:ext uri="{28A0092B-C50C-407E-A947-70E740481C1C}">
                <a14:useLocalDpi xmlns:a14="http://schemas.microsoft.com/office/drawing/2010/main" val="0"/>
              </a:ext>
            </a:extLst>
          </a:blip>
          <a:srcRect l="1" t="27668" r="1120" b="3546"/>
          <a:stretch/>
        </p:blipFill>
        <p:spPr>
          <a:xfrm>
            <a:off x="2848591" y="3427886"/>
            <a:ext cx="2709060" cy="2548576"/>
          </a:xfrm>
          <a:prstGeom prst="rect">
            <a:avLst/>
          </a:prstGeom>
        </p:spPr>
      </p:pic>
      <p:pic>
        <p:nvPicPr>
          <p:cNvPr id="8" name="Image 7">
            <a:extLst>
              <a:ext uri="{FF2B5EF4-FFF2-40B4-BE49-F238E27FC236}">
                <a16:creationId xmlns:a16="http://schemas.microsoft.com/office/drawing/2014/main" id="{DA0791AC-D324-47F5-8586-C3AA084FD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482" y="4144179"/>
            <a:ext cx="2847975" cy="1609725"/>
          </a:xfrm>
          <a:prstGeom prst="rect">
            <a:avLst/>
          </a:prstGeom>
        </p:spPr>
      </p:pic>
    </p:spTree>
    <p:extLst>
      <p:ext uri="{BB962C8B-B14F-4D97-AF65-F5344CB8AC3E}">
        <p14:creationId xmlns:p14="http://schemas.microsoft.com/office/powerpoint/2010/main" val="3024058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228A9-0D19-4F91-BB61-F08596B2DD1D}"/>
              </a:ext>
            </a:extLst>
          </p:cNvPr>
          <p:cNvSpPr txBox="1">
            <a:spLocks/>
          </p:cNvSpPr>
          <p:nvPr/>
        </p:nvSpPr>
        <p:spPr>
          <a:xfrm>
            <a:off x="4987039" y="173930"/>
            <a:ext cx="6116390" cy="714375"/>
          </a:xfrm>
          <a:prstGeom prst="rect">
            <a:avLst/>
          </a:prstGeom>
        </p:spPr>
        <p:txBody>
          <a:bodyPr rtlCol="0"/>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fr-FR" dirty="0">
                <a:latin typeface="Comic Sans MS" panose="030F0702030302020204" pitchFamily="66" charset="0"/>
              </a:rPr>
              <a:t>Activités </a:t>
            </a:r>
            <a:r>
              <a:rPr lang="fr-FR" b="1" dirty="0">
                <a:latin typeface="Comic Sans MS" panose="030F0702030302020204" pitchFamily="66" charset="0"/>
              </a:rPr>
              <a:t>culturelles on line</a:t>
            </a:r>
          </a:p>
        </p:txBody>
      </p:sp>
      <p:sp>
        <p:nvSpPr>
          <p:cNvPr id="3" name="Rectangle 2">
            <a:extLst>
              <a:ext uri="{FF2B5EF4-FFF2-40B4-BE49-F238E27FC236}">
                <a16:creationId xmlns:a16="http://schemas.microsoft.com/office/drawing/2014/main" id="{0AA5BF34-FF90-45A8-A8C1-3A9AFE313B24}"/>
              </a:ext>
            </a:extLst>
          </p:cNvPr>
          <p:cNvSpPr/>
          <p:nvPr/>
        </p:nvSpPr>
        <p:spPr>
          <a:xfrm>
            <a:off x="2208214" y="879092"/>
            <a:ext cx="9195170" cy="668901"/>
          </a:xfrm>
          <a:prstGeom prst="rect">
            <a:avLst/>
          </a:prstGeom>
        </p:spPr>
        <p:txBody>
          <a:bodyPr wrap="square">
            <a:spAutoFit/>
          </a:bodyPr>
          <a:lstStyle/>
          <a:p>
            <a:pPr>
              <a:lnSpc>
                <a:spcPct val="107000"/>
              </a:lnSpc>
              <a:spcAft>
                <a:spcPts val="800"/>
              </a:spcAft>
            </a:pPr>
            <a:r>
              <a:rPr lang="fr-FR" dirty="0">
                <a:latin typeface="Comic Sans MS" panose="030F0702030302020204" pitchFamily="66" charset="0"/>
                <a:ea typeface="Calibri" panose="020F0502020204030204" pitchFamily="34" charset="0"/>
                <a:cs typeface="Times New Roman" panose="02020603050405020304" pitchFamily="18" charset="0"/>
              </a:rPr>
              <a:t>     </a:t>
            </a:r>
            <a:r>
              <a:rPr lang="fr-FR"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3"/>
              </a:rPr>
              <a:t>https://feeds.acast.com/public/shows/promenades-imaginaires-au-musee-dorsay</a:t>
            </a:r>
            <a:r>
              <a:rPr lang="fr-FR"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fr-FR" dirty="0">
                <a:latin typeface="Comic Sans MS" panose="030F0702030302020204" pitchFamily="66" charset="0"/>
                <a:ea typeface="Calibri" panose="020F0502020204030204" pitchFamily="34" charset="0"/>
                <a:cs typeface="Times New Roman" panose="02020603050405020304" pitchFamily="18" charset="0"/>
              </a:rPr>
              <a:t>13 histoires autour de promenades imaginaires au musée Dorsay</a:t>
            </a:r>
          </a:p>
        </p:txBody>
      </p:sp>
      <p:pic>
        <p:nvPicPr>
          <p:cNvPr id="5" name="Graphique 4" descr="Réseau">
            <a:extLst>
              <a:ext uri="{FF2B5EF4-FFF2-40B4-BE49-F238E27FC236}">
                <a16:creationId xmlns:a16="http://schemas.microsoft.com/office/drawing/2014/main" id="{D081EEB1-CFA0-4F6B-B5FC-E1CE6A8D5D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9068" y="915351"/>
            <a:ext cx="270949" cy="270949"/>
          </a:xfrm>
          <a:prstGeom prst="rect">
            <a:avLst/>
          </a:prstGeom>
        </p:spPr>
      </p:pic>
      <p:pic>
        <p:nvPicPr>
          <p:cNvPr id="6" name="Graphique 5" descr="Réseau">
            <a:extLst>
              <a:ext uri="{FF2B5EF4-FFF2-40B4-BE49-F238E27FC236}">
                <a16:creationId xmlns:a16="http://schemas.microsoft.com/office/drawing/2014/main" id="{3D3E4C91-A207-471F-B90F-EE05739367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296" y="1623394"/>
            <a:ext cx="270949" cy="270949"/>
          </a:xfrm>
          <a:prstGeom prst="rect">
            <a:avLst/>
          </a:prstGeom>
        </p:spPr>
      </p:pic>
      <p:sp>
        <p:nvSpPr>
          <p:cNvPr id="7" name="Rectangle 6">
            <a:extLst>
              <a:ext uri="{FF2B5EF4-FFF2-40B4-BE49-F238E27FC236}">
                <a16:creationId xmlns:a16="http://schemas.microsoft.com/office/drawing/2014/main" id="{5AAF13C9-3814-40DF-A9EA-5874A9B7C67F}"/>
              </a:ext>
            </a:extLst>
          </p:cNvPr>
          <p:cNvSpPr/>
          <p:nvPr/>
        </p:nvSpPr>
        <p:spPr>
          <a:xfrm>
            <a:off x="562199" y="1611294"/>
            <a:ext cx="11193585" cy="1367234"/>
          </a:xfrm>
          <a:prstGeom prst="rect">
            <a:avLst/>
          </a:prstGeom>
        </p:spPr>
        <p:txBody>
          <a:bodyPr wrap="square">
            <a:spAutoFit/>
          </a:bodyPr>
          <a:lstStyle/>
          <a:p>
            <a:pPr>
              <a:lnSpc>
                <a:spcPct val="107000"/>
              </a:lnSpc>
              <a:spcAft>
                <a:spcPts val="800"/>
              </a:spcAft>
            </a:pPr>
            <a:r>
              <a:rPr lang="fr-FR"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6"/>
              </a:rPr>
              <a:t>      https://www.1jour1actu.com/</a:t>
            </a:r>
            <a:endParaRPr lang="fr-FR"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omic Sans MS" panose="030F0702030302020204" pitchFamily="66" charset="0"/>
                <a:ea typeface="Calibri" panose="020F0502020204030204" pitchFamily="34" charset="0"/>
                <a:cs typeface="Times New Roman" panose="02020603050405020304" pitchFamily="18" charset="0"/>
              </a:rPr>
              <a:t>Avec des thèmes comme : Comment est née la langue française ? , A quoi ça sert de dormir ?, A quoi ça sert de recycler ?, pourquoi certains arrêtent de manger de la viande ?, c’est quoi le métier de plombier ?, ça veut dire quoi mettre en quarantaine ?, Black M, Big </a:t>
            </a:r>
            <a:r>
              <a:rPr lang="fr-FR" dirty="0" err="1">
                <a:latin typeface="Comic Sans MS" panose="030F0702030302020204" pitchFamily="66" charset="0"/>
                <a:ea typeface="Calibri" panose="020F0502020204030204" pitchFamily="34" charset="0"/>
                <a:cs typeface="Times New Roman" panose="02020603050405020304" pitchFamily="18" charset="0"/>
              </a:rPr>
              <a:t>Flo</a:t>
            </a:r>
            <a:r>
              <a:rPr lang="fr-FR" dirty="0">
                <a:latin typeface="Comic Sans MS" panose="030F0702030302020204" pitchFamily="66" charset="0"/>
                <a:ea typeface="Calibri" panose="020F0502020204030204" pitchFamily="34" charset="0"/>
                <a:cs typeface="Times New Roman" panose="02020603050405020304" pitchFamily="18" charset="0"/>
              </a:rPr>
              <a:t> et Oli, etc..</a:t>
            </a:r>
          </a:p>
        </p:txBody>
      </p:sp>
      <p:pic>
        <p:nvPicPr>
          <p:cNvPr id="8" name="Graphique 7" descr="Réseau">
            <a:extLst>
              <a:ext uri="{FF2B5EF4-FFF2-40B4-BE49-F238E27FC236}">
                <a16:creationId xmlns:a16="http://schemas.microsoft.com/office/drawing/2014/main" id="{6DC08F42-F051-4023-9B97-419F3610D4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770" y="3158051"/>
            <a:ext cx="270949" cy="270949"/>
          </a:xfrm>
          <a:prstGeom prst="rect">
            <a:avLst/>
          </a:prstGeom>
        </p:spPr>
      </p:pic>
      <p:sp>
        <p:nvSpPr>
          <p:cNvPr id="11" name="ZoneTexte 10">
            <a:extLst>
              <a:ext uri="{FF2B5EF4-FFF2-40B4-BE49-F238E27FC236}">
                <a16:creationId xmlns:a16="http://schemas.microsoft.com/office/drawing/2014/main" id="{DAD5E3CA-7D45-4B32-B840-D7128A25ED96}"/>
              </a:ext>
            </a:extLst>
          </p:cNvPr>
          <p:cNvSpPr txBox="1"/>
          <p:nvPr/>
        </p:nvSpPr>
        <p:spPr>
          <a:xfrm>
            <a:off x="1021245" y="3141005"/>
            <a:ext cx="11114827" cy="3416320"/>
          </a:xfrm>
          <a:prstGeom prst="rect">
            <a:avLst/>
          </a:prstGeom>
          <a:noFill/>
        </p:spPr>
        <p:txBody>
          <a:bodyPr wrap="square" rtlCol="0">
            <a:spAutoFit/>
          </a:bodyPr>
          <a:lstStyle/>
          <a:p>
            <a:r>
              <a:rPr lang="fr-FR" dirty="0"/>
              <a:t> </a:t>
            </a:r>
            <a:r>
              <a:rPr lang="fr-FR" dirty="0">
                <a:latin typeface="Comic Sans MS" panose="030F0702030302020204" pitchFamily="66" charset="0"/>
              </a:rPr>
              <a:t>Visites de musées à travers le monde:</a:t>
            </a:r>
          </a:p>
          <a:p>
            <a:pPr marL="285750" indent="-285750">
              <a:buFontTx/>
              <a:buChar char="-"/>
            </a:pPr>
            <a:r>
              <a:rPr lang="fr-FR" dirty="0">
                <a:latin typeface="Comic Sans MS" panose="030F0702030302020204" pitchFamily="66" charset="0"/>
              </a:rPr>
              <a:t>Le Louvre (Paris): </a:t>
            </a:r>
            <a:r>
              <a:rPr lang="fr-FR" dirty="0">
                <a:latin typeface="Comic Sans MS" panose="030F0702030302020204" pitchFamily="66" charset="0"/>
                <a:hlinkClick r:id="rId7"/>
              </a:rPr>
              <a:t>https://www.louvre.fr/fr/visites-en-ligne</a:t>
            </a:r>
            <a:endParaRPr lang="fr-FR" dirty="0">
              <a:latin typeface="Comic Sans MS" panose="030F0702030302020204" pitchFamily="66" charset="0"/>
            </a:endParaRPr>
          </a:p>
          <a:p>
            <a:pPr marL="285750" indent="-285750">
              <a:buFontTx/>
              <a:buChar char="-"/>
            </a:pPr>
            <a:r>
              <a:rPr lang="fr-FR" dirty="0">
                <a:solidFill>
                  <a:schemeClr val="tx2">
                    <a:lumMod val="65000"/>
                    <a:lumOff val="35000"/>
                  </a:schemeClr>
                </a:solidFill>
                <a:latin typeface="Comic Sans MS" panose="030F0702030302020204" pitchFamily="66" charset="0"/>
                <a:ea typeface="Times New Roman" panose="02020603050405020304" pitchFamily="18" charset="0"/>
              </a:rPr>
              <a:t>Le Musée d’Orsay (Paris): </a:t>
            </a:r>
            <a:r>
              <a:rPr lang="fr-FR" dirty="0">
                <a:solidFill>
                  <a:schemeClr val="tx2">
                    <a:lumMod val="65000"/>
                    <a:lumOff val="35000"/>
                  </a:schemeClr>
                </a:solidFill>
                <a:latin typeface="Comic Sans MS" panose="030F0702030302020204" pitchFamily="66" charset="0"/>
                <a:ea typeface="Times New Roman" panose="02020603050405020304" pitchFamily="18" charset="0"/>
                <a:hlinkClick r:id="rId8"/>
              </a:rPr>
              <a:t>https://artsandculture.google.com/partner/musee-dorsay-paris?hl=en</a:t>
            </a: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pPr marL="285750" indent="-285750">
              <a:buFontTx/>
              <a:buChar char="-"/>
            </a:pPr>
            <a:r>
              <a:rPr lang="fr-FR" dirty="0">
                <a:solidFill>
                  <a:schemeClr val="tx2">
                    <a:lumMod val="65000"/>
                    <a:lumOff val="35000"/>
                  </a:schemeClr>
                </a:solidFill>
                <a:latin typeface="Comic Sans MS" panose="030F0702030302020204" pitchFamily="66" charset="0"/>
                <a:ea typeface="Times New Roman" panose="02020603050405020304" pitchFamily="18" charset="0"/>
              </a:rPr>
              <a:t>British Museum (Londres) visite chronologique: </a:t>
            </a:r>
            <a:r>
              <a:rPr lang="fr-FR" dirty="0">
                <a:solidFill>
                  <a:schemeClr val="tx2">
                    <a:lumMod val="65000"/>
                    <a:lumOff val="35000"/>
                  </a:schemeClr>
                </a:solidFill>
                <a:latin typeface="Comic Sans MS" panose="030F0702030302020204" pitchFamily="66" charset="0"/>
                <a:ea typeface="Times New Roman" panose="02020603050405020304" pitchFamily="18" charset="0"/>
                <a:hlinkClick r:id="rId9"/>
              </a:rPr>
              <a:t>https://britishmuseum.withgoogle.com/</a:t>
            </a: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pPr marL="285750" indent="-285750">
              <a:buFontTx/>
              <a:buChar char="-"/>
            </a:pPr>
            <a:r>
              <a:rPr lang="fr-FR" dirty="0">
                <a:solidFill>
                  <a:schemeClr val="tx2">
                    <a:lumMod val="65000"/>
                    <a:lumOff val="35000"/>
                  </a:schemeClr>
                </a:solidFill>
                <a:latin typeface="Comic Sans MS" panose="030F0702030302020204" pitchFamily="66" charset="0"/>
                <a:ea typeface="Times New Roman" panose="02020603050405020304" pitchFamily="18" charset="0"/>
              </a:rPr>
              <a:t>The national </a:t>
            </a:r>
            <a:r>
              <a:rPr lang="fr-FR" dirty="0" err="1">
                <a:solidFill>
                  <a:schemeClr val="tx2">
                    <a:lumMod val="65000"/>
                    <a:lumOff val="35000"/>
                  </a:schemeClr>
                </a:solidFill>
                <a:latin typeface="Comic Sans MS" panose="030F0702030302020204" pitchFamily="66" charset="0"/>
                <a:ea typeface="Times New Roman" panose="02020603050405020304" pitchFamily="18" charset="0"/>
              </a:rPr>
              <a:t>Gallery</a:t>
            </a:r>
            <a:r>
              <a:rPr lang="fr-FR" dirty="0">
                <a:solidFill>
                  <a:schemeClr val="tx2">
                    <a:lumMod val="65000"/>
                    <a:lumOff val="35000"/>
                  </a:schemeClr>
                </a:solidFill>
                <a:latin typeface="Comic Sans MS" panose="030F0702030302020204" pitchFamily="66" charset="0"/>
                <a:ea typeface="Times New Roman" panose="02020603050405020304" pitchFamily="18" charset="0"/>
              </a:rPr>
              <a:t> of Art (Washington DC) – Focus sur de grands artistes: </a:t>
            </a:r>
            <a:r>
              <a:rPr lang="fr-FR" dirty="0">
                <a:solidFill>
                  <a:schemeClr val="tx2">
                    <a:lumMod val="65000"/>
                    <a:lumOff val="35000"/>
                  </a:schemeClr>
                </a:solidFill>
                <a:latin typeface="Comic Sans MS" panose="030F0702030302020204" pitchFamily="66" charset="0"/>
                <a:ea typeface="Times New Roman" panose="02020603050405020304" pitchFamily="18" charset="0"/>
                <a:hlinkClick r:id="rId10"/>
              </a:rPr>
              <a:t>https://www.nga.gov/education/families/an-eye-for-art/studying-nature.html</a:t>
            </a: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pPr marL="285750" indent="-285750">
              <a:buFontTx/>
              <a:buChar char="-"/>
            </a:pPr>
            <a:r>
              <a:rPr lang="fr-FR" dirty="0">
                <a:solidFill>
                  <a:schemeClr val="tx2">
                    <a:lumMod val="65000"/>
                    <a:lumOff val="35000"/>
                  </a:schemeClr>
                </a:solidFill>
                <a:latin typeface="Comic Sans MS" panose="030F0702030302020204" pitchFamily="66" charset="0"/>
                <a:ea typeface="Times New Roman" panose="02020603050405020304" pitchFamily="18" charset="0"/>
              </a:rPr>
              <a:t>The </a:t>
            </a:r>
            <a:r>
              <a:rPr lang="fr-FR" dirty="0" err="1">
                <a:solidFill>
                  <a:schemeClr val="tx2">
                    <a:lumMod val="65000"/>
                    <a:lumOff val="35000"/>
                  </a:schemeClr>
                </a:solidFill>
                <a:latin typeface="Comic Sans MS" panose="030F0702030302020204" pitchFamily="66" charset="0"/>
                <a:ea typeface="Times New Roman" panose="02020603050405020304" pitchFamily="18" charset="0"/>
              </a:rPr>
              <a:t>Metropolitain</a:t>
            </a:r>
            <a:r>
              <a:rPr lang="fr-FR" dirty="0">
                <a:solidFill>
                  <a:schemeClr val="tx2">
                    <a:lumMod val="65000"/>
                    <a:lumOff val="35000"/>
                  </a:schemeClr>
                </a:solidFill>
                <a:latin typeface="Comic Sans MS" panose="030F0702030302020204" pitchFamily="66" charset="0"/>
                <a:ea typeface="Times New Roman" panose="02020603050405020304" pitchFamily="18" charset="0"/>
              </a:rPr>
              <a:t> Museum of Art (New York) – site en anglais: </a:t>
            </a:r>
            <a:r>
              <a:rPr lang="fr-FR" dirty="0">
                <a:solidFill>
                  <a:schemeClr val="tx2">
                    <a:lumMod val="65000"/>
                    <a:lumOff val="35000"/>
                  </a:schemeClr>
                </a:solidFill>
                <a:latin typeface="Comic Sans MS" panose="030F0702030302020204" pitchFamily="66" charset="0"/>
                <a:ea typeface="Times New Roman" panose="02020603050405020304" pitchFamily="18" charset="0"/>
                <a:hlinkClick r:id="rId11"/>
              </a:rPr>
              <a:t>https://www.metmuseum.org/art/online-features/metkids/explore/</a:t>
            </a: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pPr marL="285750" indent="-285750">
              <a:buFontTx/>
              <a:buChar char="-"/>
            </a:pPr>
            <a:r>
              <a:rPr lang="fr-FR" dirty="0" err="1">
                <a:solidFill>
                  <a:schemeClr val="tx2">
                    <a:lumMod val="65000"/>
                    <a:lumOff val="35000"/>
                  </a:schemeClr>
                </a:solidFill>
                <a:latin typeface="Comic Sans MS" panose="030F0702030302020204" pitchFamily="66" charset="0"/>
                <a:ea typeface="Times New Roman" panose="02020603050405020304" pitchFamily="18" charset="0"/>
              </a:rPr>
              <a:t>Smithsonian</a:t>
            </a:r>
            <a:r>
              <a:rPr lang="fr-FR" dirty="0">
                <a:solidFill>
                  <a:schemeClr val="tx2">
                    <a:lumMod val="65000"/>
                    <a:lumOff val="35000"/>
                  </a:schemeClr>
                </a:solidFill>
                <a:latin typeface="Comic Sans MS" panose="030F0702030302020204" pitchFamily="66" charset="0"/>
                <a:ea typeface="Times New Roman" panose="02020603050405020304" pitchFamily="18" charset="0"/>
              </a:rPr>
              <a:t> National Museum of Natural </a:t>
            </a:r>
            <a:r>
              <a:rPr lang="fr-FR" dirty="0" err="1">
                <a:solidFill>
                  <a:schemeClr val="tx2">
                    <a:lumMod val="65000"/>
                    <a:lumOff val="35000"/>
                  </a:schemeClr>
                </a:solidFill>
                <a:latin typeface="Comic Sans MS" panose="030F0702030302020204" pitchFamily="66" charset="0"/>
                <a:ea typeface="Times New Roman" panose="02020603050405020304" pitchFamily="18" charset="0"/>
              </a:rPr>
              <a:t>History</a:t>
            </a:r>
            <a:r>
              <a:rPr lang="fr-FR" dirty="0">
                <a:solidFill>
                  <a:schemeClr val="tx2">
                    <a:lumMod val="65000"/>
                    <a:lumOff val="35000"/>
                  </a:schemeClr>
                </a:solidFill>
                <a:latin typeface="Comic Sans MS" panose="030F0702030302020204" pitchFamily="66" charset="0"/>
                <a:ea typeface="Times New Roman" panose="02020603050405020304" pitchFamily="18" charset="0"/>
              </a:rPr>
              <a:t> (Washington): </a:t>
            </a:r>
            <a:r>
              <a:rPr lang="fr-FR" dirty="0">
                <a:solidFill>
                  <a:schemeClr val="tx2">
                    <a:lumMod val="65000"/>
                    <a:lumOff val="35000"/>
                  </a:schemeClr>
                </a:solidFill>
                <a:latin typeface="Comic Sans MS" panose="030F0702030302020204" pitchFamily="66" charset="0"/>
                <a:ea typeface="Times New Roman" panose="02020603050405020304" pitchFamily="18" charset="0"/>
                <a:hlinkClick r:id="rId12"/>
              </a:rPr>
              <a:t>https://naturalhistory2.si.edu/vt3/nmnh/</a:t>
            </a: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pPr marL="285750" indent="-285750">
              <a:buFontTx/>
              <a:buChar char="-"/>
            </a:pPr>
            <a:endParaRPr lang="fr-FR" dirty="0">
              <a:solidFill>
                <a:schemeClr val="tx2">
                  <a:lumMod val="65000"/>
                  <a:lumOff val="35000"/>
                </a:schemeClr>
              </a:solidFill>
              <a:latin typeface="Comic Sans MS" panose="030F0702030302020204" pitchFamily="66" charset="0"/>
              <a:ea typeface="Times New Roman" panose="02020603050405020304" pitchFamily="18" charset="0"/>
            </a:endParaRPr>
          </a:p>
          <a:p>
            <a:endParaRPr lang="fr-FR" dirty="0"/>
          </a:p>
        </p:txBody>
      </p:sp>
      <p:pic>
        <p:nvPicPr>
          <p:cNvPr id="13" name="Image 12">
            <a:extLst>
              <a:ext uri="{FF2B5EF4-FFF2-40B4-BE49-F238E27FC236}">
                <a16:creationId xmlns:a16="http://schemas.microsoft.com/office/drawing/2014/main" id="{53B385B7-A29D-464C-88A0-C9840B93DD6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79525">
            <a:off x="8952218" y="5078267"/>
            <a:ext cx="2717786" cy="1423781"/>
          </a:xfrm>
          <a:prstGeom prst="rect">
            <a:avLst/>
          </a:prstGeom>
        </p:spPr>
      </p:pic>
      <p:pic>
        <p:nvPicPr>
          <p:cNvPr id="15" name="Image 14">
            <a:extLst>
              <a:ext uri="{FF2B5EF4-FFF2-40B4-BE49-F238E27FC236}">
                <a16:creationId xmlns:a16="http://schemas.microsoft.com/office/drawing/2014/main" id="{8B6F3C31-81C2-4DD9-9846-81FF31A8B23E}"/>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21077762">
            <a:off x="560973" y="300675"/>
            <a:ext cx="1191491" cy="1021278"/>
          </a:xfrm>
          <a:prstGeom prst="rect">
            <a:avLst/>
          </a:prstGeom>
        </p:spPr>
      </p:pic>
    </p:spTree>
    <p:extLst>
      <p:ext uri="{BB962C8B-B14F-4D97-AF65-F5344CB8AC3E}">
        <p14:creationId xmlns:p14="http://schemas.microsoft.com/office/powerpoint/2010/main" val="67964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106" y="292925"/>
            <a:ext cx="3887787" cy="714375"/>
          </a:xfrm>
        </p:spPr>
        <p:txBody>
          <a:bodyPr rtlCol="0"/>
          <a:lstStyle/>
          <a:p>
            <a:r>
              <a:rPr lang="fr-FR" b="1" dirty="0">
                <a:latin typeface="Comic Sans MS" panose="030F0702030302020204" pitchFamily="66" charset="0"/>
              </a:rPr>
              <a:t>Quelques conseils</a:t>
            </a:r>
          </a:p>
        </p:txBody>
      </p:sp>
      <p:sp>
        <p:nvSpPr>
          <p:cNvPr id="3" name="Espace réservé du contenu 2">
            <a:extLst>
              <a:ext uri="{FF2B5EF4-FFF2-40B4-BE49-F238E27FC236}">
                <a16:creationId xmlns:a16="http://schemas.microsoft.com/office/drawing/2014/main" id="{82004436-F8EA-4C5A-91A9-0E0079565C62}"/>
              </a:ext>
            </a:extLst>
          </p:cNvPr>
          <p:cNvSpPr txBox="1">
            <a:spLocks/>
          </p:cNvSpPr>
          <p:nvPr/>
        </p:nvSpPr>
        <p:spPr>
          <a:xfrm>
            <a:off x="419100" y="1238250"/>
            <a:ext cx="4572000" cy="3600450"/>
          </a:xfrm>
          <a:prstGeom prst="rect">
            <a:avLst/>
          </a:prstGeom>
        </p:spPr>
        <p:txBody>
          <a:bodyPr rtlCol="0"/>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Essayer de faire l’école à la maison le matin (un maximum)</a:t>
            </a:r>
          </a:p>
          <a:p>
            <a:r>
              <a:rPr lang="fr-FR" dirty="0">
                <a:latin typeface="Comic Sans MS" panose="030F0702030302020204" pitchFamily="66" charset="0"/>
              </a:rPr>
              <a:t>N’oubliez pas l’activité physique</a:t>
            </a:r>
          </a:p>
          <a:p>
            <a:r>
              <a:rPr lang="fr-FR" dirty="0">
                <a:latin typeface="Comic Sans MS" panose="030F0702030302020204" pitchFamily="66" charset="0"/>
              </a:rPr>
              <a:t>Ne laissez pas votre enfant trop longtemps devant les écrans: il faut doser</a:t>
            </a:r>
          </a:p>
          <a:p>
            <a:r>
              <a:rPr lang="fr-FR" dirty="0">
                <a:latin typeface="Comic Sans MS" panose="030F0702030302020204" pitchFamily="66" charset="0"/>
              </a:rPr>
              <a:t>Variez les plaisirs le plus possible</a:t>
            </a:r>
          </a:p>
          <a:p>
            <a:r>
              <a:rPr lang="fr-FR" dirty="0">
                <a:latin typeface="Comic Sans MS" panose="030F0702030302020204" pitchFamily="66" charset="0"/>
              </a:rPr>
              <a:t>Pour ceux qui ont des animaux, faites participer vos enfants</a:t>
            </a:r>
          </a:p>
        </p:txBody>
      </p:sp>
      <p:sp>
        <p:nvSpPr>
          <p:cNvPr id="4" name="Espace réservé du contenu 2">
            <a:extLst>
              <a:ext uri="{FF2B5EF4-FFF2-40B4-BE49-F238E27FC236}">
                <a16:creationId xmlns:a16="http://schemas.microsoft.com/office/drawing/2014/main" id="{CD322EBE-B160-45A6-8558-91CEF1BEFEEA}"/>
              </a:ext>
            </a:extLst>
          </p:cNvPr>
          <p:cNvSpPr txBox="1">
            <a:spLocks/>
          </p:cNvSpPr>
          <p:nvPr/>
        </p:nvSpPr>
        <p:spPr>
          <a:xfrm>
            <a:off x="7135018" y="1238250"/>
            <a:ext cx="4572000" cy="4192237"/>
          </a:xfrm>
          <a:prstGeom prst="rect">
            <a:avLst/>
          </a:prstGeom>
        </p:spPr>
        <p:txBody>
          <a:bodyPr rtlCol="0"/>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Essayez de maintenir un rythme: lever, repas, école, activités diverses, </a:t>
            </a:r>
            <a:r>
              <a:rPr lang="fr-FR" dirty="0" err="1">
                <a:latin typeface="Comic Sans MS" panose="030F0702030302020204" pitchFamily="66" charset="0"/>
              </a:rPr>
              <a:t>etc</a:t>
            </a:r>
            <a:r>
              <a:rPr lang="fr-FR" dirty="0">
                <a:latin typeface="Comic Sans MS" panose="030F0702030302020204" pitchFamily="66" charset="0"/>
              </a:rPr>
              <a:t>,</a:t>
            </a:r>
          </a:p>
          <a:p>
            <a:r>
              <a:rPr lang="fr-FR" dirty="0">
                <a:latin typeface="Comic Sans MS" panose="030F0702030302020204" pitchFamily="66" charset="0"/>
              </a:rPr>
              <a:t>N’écoutez pas les informations en présence des petites oreilles: le stress est aussi viral que le virus</a:t>
            </a:r>
          </a:p>
          <a:p>
            <a:r>
              <a:rPr lang="fr-FR" dirty="0">
                <a:latin typeface="Comic Sans MS" panose="030F0702030302020204" pitchFamily="66" charset="0"/>
              </a:rPr>
              <a:t>Accordez vous du temps pour vous: regardez le planning fait par vos coachs </a:t>
            </a:r>
            <a:r>
              <a:rPr lang="fr-FR" dirty="0" err="1">
                <a:latin typeface="Comic Sans MS" panose="030F0702030302020204" pitchFamily="66" charset="0"/>
              </a:rPr>
              <a:t>Herbalife</a:t>
            </a:r>
            <a:r>
              <a:rPr lang="fr-FR" dirty="0">
                <a:latin typeface="Comic Sans MS" panose="030F0702030302020204" pitchFamily="66" charset="0"/>
              </a:rPr>
              <a:t> et programmez vos </a:t>
            </a:r>
            <a:r>
              <a:rPr lang="fr-FR" dirty="0" err="1">
                <a:latin typeface="Comic Sans MS" panose="030F0702030302020204" pitchFamily="66" charset="0"/>
              </a:rPr>
              <a:t>acitivtés</a:t>
            </a:r>
            <a:endParaRPr lang="fr-FR" dirty="0">
              <a:latin typeface="Comic Sans MS" panose="030F0702030302020204" pitchFamily="66" charset="0"/>
            </a:endParaRPr>
          </a:p>
          <a:p>
            <a:r>
              <a:rPr lang="fr-FR" dirty="0">
                <a:latin typeface="Comic Sans MS" panose="030F0702030302020204" pitchFamily="66" charset="0"/>
              </a:rPr>
              <a:t>Prenez soin de vous et de vos proches</a:t>
            </a:r>
          </a:p>
          <a:p>
            <a:endParaRPr lang="fr-FR" dirty="0"/>
          </a:p>
        </p:txBody>
      </p:sp>
      <p:sp>
        <p:nvSpPr>
          <p:cNvPr id="5" name="Espace réservé du contenu 2">
            <a:extLst>
              <a:ext uri="{FF2B5EF4-FFF2-40B4-BE49-F238E27FC236}">
                <a16:creationId xmlns:a16="http://schemas.microsoft.com/office/drawing/2014/main" id="{72F34AC0-0C2F-47A2-A7F9-56529A5C83B1}"/>
              </a:ext>
            </a:extLst>
          </p:cNvPr>
          <p:cNvSpPr txBox="1">
            <a:spLocks/>
          </p:cNvSpPr>
          <p:nvPr/>
        </p:nvSpPr>
        <p:spPr>
          <a:xfrm>
            <a:off x="2076450" y="5069650"/>
            <a:ext cx="5086350" cy="1485900"/>
          </a:xfrm>
          <a:prstGeom prst="rect">
            <a:avLst/>
          </a:prstGeom>
        </p:spPr>
        <p:txBody>
          <a:bodyPr rtlCol="0"/>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Laissez aussi votre enfant s’ennuyer, c’est bon pour l’imagination, la rêverie</a:t>
            </a:r>
          </a:p>
          <a:p>
            <a:r>
              <a:rPr lang="fr-FR" dirty="0">
                <a:latin typeface="Comic Sans MS" panose="030F0702030302020204" pitchFamily="66" charset="0"/>
              </a:rPr>
              <a:t>Pensez à la méditation, la relaxation</a:t>
            </a:r>
          </a:p>
        </p:txBody>
      </p:sp>
      <p:pic>
        <p:nvPicPr>
          <p:cNvPr id="7" name="Image 6">
            <a:extLst>
              <a:ext uri="{FF2B5EF4-FFF2-40B4-BE49-F238E27FC236}">
                <a16:creationId xmlns:a16="http://schemas.microsoft.com/office/drawing/2014/main" id="{10EB18A3-2028-401A-8CFB-1625FD7657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36" r="958"/>
          <a:stretch/>
        </p:blipFill>
        <p:spPr>
          <a:xfrm>
            <a:off x="8867775" y="5045679"/>
            <a:ext cx="1066800" cy="1231516"/>
          </a:xfrm>
          <a:prstGeom prst="rect">
            <a:avLst/>
          </a:prstGeom>
        </p:spPr>
      </p:pic>
      <p:pic>
        <p:nvPicPr>
          <p:cNvPr id="9" name="Image 8">
            <a:extLst>
              <a:ext uri="{FF2B5EF4-FFF2-40B4-BE49-F238E27FC236}">
                <a16:creationId xmlns:a16="http://schemas.microsoft.com/office/drawing/2014/main" id="{2272115A-7908-4F4A-A1BA-0324D765A26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73717" y="2309812"/>
            <a:ext cx="2226292" cy="1243013"/>
          </a:xfrm>
          <a:prstGeom prst="rect">
            <a:avLst/>
          </a:prstGeom>
        </p:spPr>
      </p:pic>
    </p:spTree>
    <p:extLst>
      <p:ext uri="{BB962C8B-B14F-4D97-AF65-F5344CB8AC3E}">
        <p14:creationId xmlns:p14="http://schemas.microsoft.com/office/powerpoint/2010/main" val="7101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rot="21026427">
            <a:off x="-341959" y="440778"/>
            <a:ext cx="5029200" cy="3181350"/>
          </a:xfrm>
        </p:spPr>
        <p:txBody>
          <a:bodyPr rtlCol="0">
            <a:normAutofit/>
          </a:bodyPr>
          <a:lstStyle/>
          <a:p>
            <a:pPr algn="ctr" rtl="0"/>
            <a:r>
              <a:rPr lang="fr-FR" sz="2800" dirty="0">
                <a:latin typeface="Comic Sans MS" panose="030F0702030302020204" pitchFamily="66" charset="0"/>
              </a:rPr>
              <a:t>Sonia Loizel</a:t>
            </a:r>
          </a:p>
          <a:p>
            <a:pPr algn="ctr" rtl="0"/>
            <a:endParaRPr lang="fr-FR" sz="2800" dirty="0">
              <a:latin typeface="Comic Sans MS" panose="030F0702030302020204" pitchFamily="66" charset="0"/>
            </a:endParaRPr>
          </a:p>
          <a:p>
            <a:pPr algn="ctr" rtl="0"/>
            <a:r>
              <a:rPr lang="fr-FR" sz="2800" dirty="0">
                <a:latin typeface="Comic Sans MS" panose="030F0702030302020204" pitchFamily="66" charset="0"/>
                <a:hlinkClick r:id="rId3"/>
              </a:rPr>
              <a:t>www.coach-sonia-lds.fr</a:t>
            </a:r>
            <a:endParaRPr lang="fr-FR" sz="2800" dirty="0">
              <a:latin typeface="Comic Sans MS" panose="030F0702030302020204" pitchFamily="66" charset="0"/>
            </a:endParaRPr>
          </a:p>
          <a:p>
            <a:pPr algn="ctr" rtl="0"/>
            <a:endParaRPr lang="fr-FR" sz="2800" dirty="0">
              <a:latin typeface="Comic Sans MS" panose="030F0702030302020204" pitchFamily="66" charset="0"/>
            </a:endParaRPr>
          </a:p>
          <a:p>
            <a:pPr algn="ctr" rtl="0"/>
            <a:r>
              <a:rPr lang="fr-FR" sz="2800" dirty="0" err="1">
                <a:latin typeface="Comic Sans MS" panose="030F0702030302020204" pitchFamily="66" charset="0"/>
              </a:rPr>
              <a:t>Coachdevie</a:t>
            </a:r>
            <a:r>
              <a:rPr lang="fr-FR" sz="2800" dirty="0">
                <a:latin typeface="Comic Sans MS" panose="030F0702030302020204" pitchFamily="66" charset="0"/>
              </a:rPr>
              <a:t> </a:t>
            </a:r>
            <a:r>
              <a:rPr lang="fr-FR" sz="2800" dirty="0" err="1">
                <a:latin typeface="Comic Sans MS" panose="030F0702030302020204" pitchFamily="66" charset="0"/>
              </a:rPr>
              <a:t>Sonialoizel</a:t>
            </a:r>
            <a:endParaRPr lang="fr-FR" sz="2800" dirty="0">
              <a:latin typeface="Comic Sans MS" panose="030F0702030302020204" pitchFamily="66" charset="0"/>
            </a:endParaRPr>
          </a:p>
          <a:p>
            <a:pPr rtl="0"/>
            <a:endParaRPr lang="fr-FR" dirty="0">
              <a:latin typeface="Comic Sans MS" panose="030F0702030302020204" pitchFamily="66" charset="0"/>
            </a:endParaRPr>
          </a:p>
        </p:txBody>
      </p:sp>
      <p:sp>
        <p:nvSpPr>
          <p:cNvPr id="3" name="ZoneTexte 2">
            <a:extLst>
              <a:ext uri="{FF2B5EF4-FFF2-40B4-BE49-F238E27FC236}">
                <a16:creationId xmlns:a16="http://schemas.microsoft.com/office/drawing/2014/main" id="{FB877604-51E2-490C-A257-306B8AC393B6}"/>
              </a:ext>
            </a:extLst>
          </p:cNvPr>
          <p:cNvSpPr txBox="1"/>
          <p:nvPr/>
        </p:nvSpPr>
        <p:spPr>
          <a:xfrm>
            <a:off x="6551613" y="2047875"/>
            <a:ext cx="5029200" cy="4278094"/>
          </a:xfrm>
          <a:prstGeom prst="rect">
            <a:avLst/>
          </a:prstGeom>
          <a:noFill/>
        </p:spPr>
        <p:txBody>
          <a:bodyPr wrap="square" rtlCol="0">
            <a:spAutoFit/>
          </a:bodyPr>
          <a:lstStyle/>
          <a:p>
            <a:pPr algn="ctr"/>
            <a:r>
              <a:rPr lang="fr-FR" sz="2800" dirty="0">
                <a:solidFill>
                  <a:srgbClr val="00B0F0"/>
                </a:solidFill>
                <a:latin typeface="Comic Sans MS" panose="030F0702030302020204" pitchFamily="66" charset="0"/>
              </a:rPr>
              <a:t>Aujourd’hui</a:t>
            </a:r>
            <a:r>
              <a:rPr lang="fr-FR" sz="2400" dirty="0">
                <a:solidFill>
                  <a:srgbClr val="00B0F0"/>
                </a:solidFill>
                <a:latin typeface="Comic Sans MS" panose="030F0702030302020204" pitchFamily="66" charset="0"/>
              </a:rPr>
              <a:t>:</a:t>
            </a:r>
          </a:p>
          <a:p>
            <a:endParaRPr lang="fr-FR" dirty="0">
              <a:latin typeface="Comic Sans MS" panose="030F0702030302020204" pitchFamily="66" charset="0"/>
            </a:endParaRPr>
          </a:p>
          <a:p>
            <a:r>
              <a:rPr lang="fr-FR" dirty="0">
                <a:latin typeface="Comic Sans MS" panose="030F0702030302020204" pitchFamily="66" charset="0"/>
              </a:rPr>
              <a:t>18h30: </a:t>
            </a:r>
            <a:r>
              <a:rPr lang="fr-FR" b="1" dirty="0">
                <a:latin typeface="Comic Sans MS" panose="030F0702030302020204" pitchFamily="66" charset="0"/>
              </a:rPr>
              <a:t>FIT TABATA </a:t>
            </a:r>
            <a:r>
              <a:rPr lang="fr-FR" dirty="0">
                <a:latin typeface="Comic Sans MS" panose="030F0702030302020204" pitchFamily="66" charset="0"/>
              </a:rPr>
              <a:t>avec Christel</a:t>
            </a:r>
          </a:p>
          <a:p>
            <a:endParaRPr lang="fr-FR" dirty="0">
              <a:latin typeface="Comic Sans MS" panose="030F0702030302020204" pitchFamily="66" charset="0"/>
            </a:endParaRPr>
          </a:p>
          <a:p>
            <a:pPr algn="ctr"/>
            <a:r>
              <a:rPr lang="fr-FR" sz="2800" dirty="0">
                <a:solidFill>
                  <a:srgbClr val="00B0F0"/>
                </a:solidFill>
                <a:latin typeface="Comic Sans MS" panose="030F0702030302020204" pitchFamily="66" charset="0"/>
              </a:rPr>
              <a:t>Demain</a:t>
            </a:r>
            <a:r>
              <a:rPr lang="fr-FR" dirty="0">
                <a:solidFill>
                  <a:srgbClr val="00B0F0"/>
                </a:solidFill>
                <a:latin typeface="Comic Sans MS" panose="030F0702030302020204" pitchFamily="66" charset="0"/>
              </a:rPr>
              <a:t>:</a:t>
            </a:r>
          </a:p>
          <a:p>
            <a:endParaRPr lang="fr-FR" dirty="0">
              <a:latin typeface="Comic Sans MS" panose="030F0702030302020204" pitchFamily="66" charset="0"/>
            </a:endParaRPr>
          </a:p>
          <a:p>
            <a:r>
              <a:rPr lang="fr-FR" dirty="0">
                <a:latin typeface="Comic Sans MS" panose="030F0702030302020204" pitchFamily="66" charset="0"/>
              </a:rPr>
              <a:t>10h: on parlera </a:t>
            </a:r>
            <a:r>
              <a:rPr lang="fr-FR" b="1" dirty="0">
                <a:latin typeface="Comic Sans MS" panose="030F0702030302020204" pitchFamily="66" charset="0"/>
              </a:rPr>
              <a:t>LOISIRS</a:t>
            </a:r>
            <a:r>
              <a:rPr lang="fr-FR" dirty="0">
                <a:latin typeface="Comic Sans MS" panose="030F0702030302020204" pitchFamily="66" charset="0"/>
              </a:rPr>
              <a:t> avec Christophe</a:t>
            </a:r>
          </a:p>
          <a:p>
            <a:endParaRPr lang="fr-FR" dirty="0">
              <a:latin typeface="Comic Sans MS" panose="030F0702030302020204" pitchFamily="66" charset="0"/>
            </a:endParaRPr>
          </a:p>
          <a:p>
            <a:r>
              <a:rPr lang="fr-FR" dirty="0">
                <a:latin typeface="Comic Sans MS" panose="030F0702030302020204" pitchFamily="66" charset="0"/>
              </a:rPr>
              <a:t>14h: on parlera </a:t>
            </a:r>
            <a:r>
              <a:rPr lang="fr-FR" b="1" dirty="0">
                <a:latin typeface="Comic Sans MS" panose="030F0702030302020204" pitchFamily="66" charset="0"/>
              </a:rPr>
              <a:t>VIE COURANTE</a:t>
            </a:r>
          </a:p>
          <a:p>
            <a:r>
              <a:rPr lang="fr-FR" dirty="0">
                <a:latin typeface="Comic Sans MS" panose="030F0702030302020204" pitchFamily="66" charset="0"/>
              </a:rPr>
              <a:t>Organiser sa liste de course avec Danielle</a:t>
            </a:r>
          </a:p>
          <a:p>
            <a:endParaRPr lang="fr-FR" dirty="0">
              <a:latin typeface="Comic Sans MS" panose="030F0702030302020204" pitchFamily="66" charset="0"/>
            </a:endParaRPr>
          </a:p>
          <a:p>
            <a:r>
              <a:rPr lang="fr-FR" dirty="0">
                <a:latin typeface="Comic Sans MS" panose="030F0702030302020204" pitchFamily="66" charset="0"/>
              </a:rPr>
              <a:t>18h30: </a:t>
            </a:r>
            <a:r>
              <a:rPr lang="fr-FR" b="1" dirty="0">
                <a:latin typeface="Comic Sans MS" panose="030F0702030302020204" pitchFamily="66" charset="0"/>
              </a:rPr>
              <a:t>FIT TABATA </a:t>
            </a:r>
            <a:r>
              <a:rPr lang="fr-FR" dirty="0">
                <a:latin typeface="Comic Sans MS" panose="030F0702030302020204" pitchFamily="66" charset="0"/>
              </a:rPr>
              <a:t>avec Stéphanie et Nicolas</a:t>
            </a:r>
          </a:p>
          <a:p>
            <a:endParaRPr lang="fr-FR" dirty="0"/>
          </a:p>
        </p:txBody>
      </p:sp>
      <p:pic>
        <p:nvPicPr>
          <p:cNvPr id="7" name="Image 6">
            <a:extLst>
              <a:ext uri="{FF2B5EF4-FFF2-40B4-BE49-F238E27FC236}">
                <a16:creationId xmlns:a16="http://schemas.microsoft.com/office/drawing/2014/main" id="{742460D7-1D70-4AF8-9920-1E5BD7344B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13982">
            <a:off x="6419343" y="200024"/>
            <a:ext cx="4514025" cy="1652773"/>
          </a:xfrm>
          <a:prstGeom prst="rect">
            <a:avLst/>
          </a:prstGeom>
        </p:spPr>
      </p:pic>
      <p:pic>
        <p:nvPicPr>
          <p:cNvPr id="12" name="Image 11">
            <a:extLst>
              <a:ext uri="{FF2B5EF4-FFF2-40B4-BE49-F238E27FC236}">
                <a16:creationId xmlns:a16="http://schemas.microsoft.com/office/drawing/2014/main" id="{A8DF9501-0352-4F97-8602-84418DC7F1A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 r="-1056" b="3672"/>
          <a:stretch/>
        </p:blipFill>
        <p:spPr>
          <a:xfrm>
            <a:off x="1676400" y="4158615"/>
            <a:ext cx="1992495" cy="1899285"/>
          </a:xfrm>
          <a:prstGeom prst="rect">
            <a:avLst/>
          </a:prstGeom>
        </p:spPr>
      </p:pic>
      <p:pic>
        <p:nvPicPr>
          <p:cNvPr id="15" name="Image 14">
            <a:extLst>
              <a:ext uri="{FF2B5EF4-FFF2-40B4-BE49-F238E27FC236}">
                <a16:creationId xmlns:a16="http://schemas.microsoft.com/office/drawing/2014/main" id="{B314E06B-9C25-4B1D-8376-848973DFB02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23860" y="2269939"/>
            <a:ext cx="1839177" cy="1656409"/>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763" y="304800"/>
            <a:ext cx="9372600" cy="1200416"/>
          </a:xfrm>
        </p:spPr>
        <p:txBody>
          <a:bodyPr rtlCol="0"/>
          <a:lstStyle/>
          <a:p>
            <a:pPr rtl="0"/>
            <a:r>
              <a:rPr lang="fr-FR" dirty="0">
                <a:latin typeface="Comic Sans MS" panose="030F0702030302020204" pitchFamily="66" charset="0"/>
              </a:rPr>
              <a:t>Faisons connaissance</a:t>
            </a:r>
          </a:p>
        </p:txBody>
      </p:sp>
      <p:pic>
        <p:nvPicPr>
          <p:cNvPr id="6" name="Espace réservé du contenu 5">
            <a:extLst>
              <a:ext uri="{FF2B5EF4-FFF2-40B4-BE49-F238E27FC236}">
                <a16:creationId xmlns:a16="http://schemas.microsoft.com/office/drawing/2014/main" id="{19760D47-7734-4921-AA0D-7DFC1A85D6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1" r="7491" b="7013"/>
          <a:stretch/>
        </p:blipFill>
        <p:spPr>
          <a:xfrm rot="729898">
            <a:off x="7480558" y="1581283"/>
            <a:ext cx="3975666" cy="23144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C5B8728D-75DC-41CD-8358-E52D199CBA47}"/>
              </a:ext>
            </a:extLst>
          </p:cNvPr>
          <p:cNvSpPr txBox="1"/>
          <p:nvPr/>
        </p:nvSpPr>
        <p:spPr>
          <a:xfrm>
            <a:off x="2272890" y="1895475"/>
            <a:ext cx="4144962" cy="4062651"/>
          </a:xfrm>
          <a:prstGeom prst="rect">
            <a:avLst/>
          </a:prstGeom>
          <a:noFill/>
        </p:spPr>
        <p:txBody>
          <a:bodyPr wrap="square" rtlCol="0">
            <a:spAutoFit/>
          </a:bodyPr>
          <a:lstStyle/>
          <a:p>
            <a:pPr algn="ctr">
              <a:defRPr b="0">
                <a:solidFill>
                  <a:srgbClr val="FFFFFF"/>
                </a:solidFill>
                <a:latin typeface="Arial Rounded MT Bold"/>
                <a:ea typeface="Arial Rounded MT Bold"/>
                <a:cs typeface="Arial Rounded MT Bold"/>
                <a:sym typeface="Arial Rounded MT Bold"/>
              </a:defRPr>
            </a:pPr>
            <a:r>
              <a:rPr lang="fr-FR" sz="2000" dirty="0">
                <a:solidFill>
                  <a:schemeClr val="bg2">
                    <a:lumMod val="50000"/>
                  </a:schemeClr>
                </a:solidFill>
                <a:latin typeface="Comic Sans MS" panose="030F0702030302020204" pitchFamily="66" charset="0"/>
              </a:rPr>
              <a:t>Sonia, 36 ans</a:t>
            </a:r>
          </a:p>
          <a:p>
            <a:pPr algn="ctr">
              <a:defRPr b="0">
                <a:solidFill>
                  <a:srgbClr val="FFFFFF"/>
                </a:solidFill>
                <a:latin typeface="Arial Rounded MT Bold"/>
                <a:ea typeface="Arial Rounded MT Bold"/>
                <a:cs typeface="Arial Rounded MT Bold"/>
                <a:sym typeface="Arial Rounded MT Bold"/>
              </a:defRPr>
            </a:pPr>
            <a:endParaRPr lang="fr-FR" sz="2000" dirty="0">
              <a:solidFill>
                <a:schemeClr val="bg2">
                  <a:lumMod val="50000"/>
                </a:schemeClr>
              </a:solidFill>
              <a:latin typeface="Comic Sans MS" panose="030F0702030302020204" pitchFamily="66" charset="0"/>
            </a:endParaRPr>
          </a:p>
          <a:p>
            <a:pPr algn="ctr">
              <a:defRPr b="0">
                <a:solidFill>
                  <a:srgbClr val="FFFFFF"/>
                </a:solidFill>
                <a:latin typeface="Arial Rounded MT Bold"/>
                <a:ea typeface="Arial Rounded MT Bold"/>
                <a:cs typeface="Arial Rounded MT Bold"/>
                <a:sym typeface="Arial Rounded MT Bold"/>
              </a:defRPr>
            </a:pPr>
            <a:r>
              <a:rPr lang="fr-FR" sz="2000" dirty="0">
                <a:solidFill>
                  <a:schemeClr val="bg2">
                    <a:lumMod val="50000"/>
                  </a:schemeClr>
                </a:solidFill>
                <a:latin typeface="Comic Sans MS" panose="030F0702030302020204" pitchFamily="66" charset="0"/>
              </a:rPr>
              <a:t>Maman de 2 enfants: Ilona (bientôt 8 ans) et Fabian (10 ans).</a:t>
            </a:r>
          </a:p>
          <a:p>
            <a:pPr algn="ctr">
              <a:defRPr b="0">
                <a:solidFill>
                  <a:srgbClr val="FFFFFF"/>
                </a:solidFill>
                <a:latin typeface="Arial Rounded MT Bold"/>
                <a:ea typeface="Arial Rounded MT Bold"/>
                <a:cs typeface="Arial Rounded MT Bold"/>
                <a:sym typeface="Arial Rounded MT Bold"/>
              </a:defRPr>
            </a:pPr>
            <a:endParaRPr lang="fr-FR" sz="2000" dirty="0">
              <a:solidFill>
                <a:schemeClr val="bg2">
                  <a:lumMod val="50000"/>
                </a:schemeClr>
              </a:solidFill>
              <a:latin typeface="Comic Sans MS" panose="030F0702030302020204" pitchFamily="66" charset="0"/>
            </a:endParaRPr>
          </a:p>
          <a:p>
            <a:pPr algn="ctr">
              <a:defRPr b="0">
                <a:solidFill>
                  <a:srgbClr val="FFFFFF"/>
                </a:solidFill>
                <a:latin typeface="Arial Rounded MT Bold"/>
                <a:ea typeface="Arial Rounded MT Bold"/>
                <a:cs typeface="Arial Rounded MT Bold"/>
                <a:sym typeface="Arial Rounded MT Bold"/>
              </a:defRPr>
            </a:pPr>
            <a:r>
              <a:rPr lang="fr-FR" sz="2000" dirty="0">
                <a:solidFill>
                  <a:schemeClr val="bg2">
                    <a:lumMod val="50000"/>
                  </a:schemeClr>
                </a:solidFill>
                <a:latin typeface="Comic Sans MS" panose="030F0702030302020204" pitchFamily="66" charset="0"/>
              </a:rPr>
              <a:t>Avant, chargée de recrutement et assistante commerciale.</a:t>
            </a:r>
          </a:p>
          <a:p>
            <a:pPr algn="ctr">
              <a:defRPr b="0">
                <a:solidFill>
                  <a:srgbClr val="FFFFFF"/>
                </a:solidFill>
                <a:latin typeface="Arial Rounded MT Bold"/>
                <a:ea typeface="Arial Rounded MT Bold"/>
                <a:cs typeface="Arial Rounded MT Bold"/>
                <a:sym typeface="Arial Rounded MT Bold"/>
              </a:defRPr>
            </a:pPr>
            <a:endParaRPr lang="fr-FR" sz="2000" dirty="0">
              <a:solidFill>
                <a:schemeClr val="bg2">
                  <a:lumMod val="50000"/>
                </a:schemeClr>
              </a:solidFill>
              <a:latin typeface="Comic Sans MS" panose="030F0702030302020204" pitchFamily="66" charset="0"/>
            </a:endParaRPr>
          </a:p>
          <a:p>
            <a:pPr algn="ctr">
              <a:defRPr b="0">
                <a:solidFill>
                  <a:srgbClr val="FFFFFF"/>
                </a:solidFill>
                <a:latin typeface="Arial Rounded MT Bold"/>
                <a:ea typeface="Arial Rounded MT Bold"/>
                <a:cs typeface="Arial Rounded MT Bold"/>
                <a:sym typeface="Arial Rounded MT Bold"/>
              </a:defRPr>
            </a:pPr>
            <a:r>
              <a:rPr lang="fr-FR" sz="2000" dirty="0">
                <a:solidFill>
                  <a:schemeClr val="bg2">
                    <a:lumMod val="50000"/>
                  </a:schemeClr>
                </a:solidFill>
                <a:latin typeface="Comic Sans MS" panose="030F0702030302020204" pitchFamily="66" charset="0"/>
              </a:rPr>
              <a:t>Aujourd’hui, coach en développement personnel et en bien-être. </a:t>
            </a:r>
          </a:p>
          <a:p>
            <a:pPr algn="ctr"/>
            <a:endParaRPr lang="fr-FR" dirty="0">
              <a:solidFill>
                <a:schemeClr val="tx2"/>
              </a:solidFill>
            </a:endParaRPr>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7507" y="1874620"/>
            <a:ext cx="2732088" cy="704850"/>
          </a:xfrm>
        </p:spPr>
        <p:txBody>
          <a:bodyPr rtlCol="0"/>
          <a:lstStyle/>
          <a:p>
            <a:pPr rtl="0"/>
            <a:r>
              <a:rPr lang="fr-FR" dirty="0">
                <a:solidFill>
                  <a:srgbClr val="00B0F0"/>
                </a:solidFill>
                <a:latin typeface="Comic Sans MS" panose="030F0702030302020204" pitchFamily="66" charset="0"/>
              </a:rPr>
              <a:t>Depuis 2019</a:t>
            </a:r>
          </a:p>
        </p:txBody>
      </p:sp>
      <p:sp>
        <p:nvSpPr>
          <p:cNvPr id="9" name="Titre 1">
            <a:extLst>
              <a:ext uri="{FF2B5EF4-FFF2-40B4-BE49-F238E27FC236}">
                <a16:creationId xmlns:a16="http://schemas.microsoft.com/office/drawing/2014/main" id="{2987F0D6-90E6-473E-B68A-A20746007D36}"/>
              </a:ext>
            </a:extLst>
          </p:cNvPr>
          <p:cNvSpPr txBox="1">
            <a:spLocks/>
          </p:cNvSpPr>
          <p:nvPr/>
        </p:nvSpPr>
        <p:spPr>
          <a:xfrm>
            <a:off x="1562100" y="104775"/>
            <a:ext cx="2732088" cy="704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fr-FR" dirty="0">
                <a:solidFill>
                  <a:srgbClr val="00B0F0"/>
                </a:solidFill>
                <a:latin typeface="Comic Sans MS" panose="030F0702030302020204" pitchFamily="66" charset="0"/>
              </a:rPr>
              <a:t>Avant 2019</a:t>
            </a:r>
          </a:p>
        </p:txBody>
      </p:sp>
      <p:sp>
        <p:nvSpPr>
          <p:cNvPr id="10" name="Souvent fatigué…">
            <a:extLst>
              <a:ext uri="{FF2B5EF4-FFF2-40B4-BE49-F238E27FC236}">
                <a16:creationId xmlns:a16="http://schemas.microsoft.com/office/drawing/2014/main" id="{1CFA0AC6-4B58-414D-884A-508D7AE0D52B}"/>
              </a:ext>
            </a:extLst>
          </p:cNvPr>
          <p:cNvSpPr txBox="1"/>
          <p:nvPr/>
        </p:nvSpPr>
        <p:spPr>
          <a:xfrm>
            <a:off x="144462" y="876278"/>
            <a:ext cx="714216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33374" indent="-333374" algn="just">
              <a:buSzPct val="145000"/>
              <a:buChar char="-"/>
              <a:defRPr sz="2700" i="1">
                <a:solidFill>
                  <a:srgbClr val="060606"/>
                </a:solidFill>
              </a:defRPr>
            </a:pPr>
            <a:r>
              <a:rPr lang="fr-FR" sz="2000" dirty="0">
                <a:latin typeface="Comic Sans MS" panose="030F0702030302020204" pitchFamily="66" charset="0"/>
                <a:cs typeface="Arial" panose="020B0604020202020204" pitchFamily="34" charset="0"/>
              </a:rPr>
              <a:t>Vie rythmée métro, boulot, dodo …</a:t>
            </a:r>
            <a:endParaRPr sz="2000" dirty="0">
              <a:latin typeface="Comic Sans MS" panose="030F0702030302020204" pitchFamily="66" charset="0"/>
              <a:cs typeface="Arial" panose="020B0604020202020204" pitchFamily="34" charset="0"/>
            </a:endParaRPr>
          </a:p>
          <a:p>
            <a:pPr marL="333374" indent="-333374" algn="just">
              <a:buSzPct val="145000"/>
              <a:buChar char="-"/>
              <a:defRPr sz="2700" i="1">
                <a:solidFill>
                  <a:srgbClr val="060606"/>
                </a:solidFill>
              </a:defRPr>
            </a:pPr>
            <a:r>
              <a:rPr lang="fr-FR" sz="2000" dirty="0">
                <a:latin typeface="Comic Sans MS" panose="030F0702030302020204" pitchFamily="66" charset="0"/>
                <a:cs typeface="Arial" panose="020B0604020202020204" pitchFamily="34" charset="0"/>
              </a:rPr>
              <a:t>Une impression de subir ma vie</a:t>
            </a:r>
            <a:endParaRPr sz="2000" dirty="0">
              <a:latin typeface="Comic Sans MS" panose="030F0702030302020204" pitchFamily="66" charset="0"/>
              <a:cs typeface="Arial" panose="020B0604020202020204" pitchFamily="34" charset="0"/>
            </a:endParaRPr>
          </a:p>
          <a:p>
            <a:pPr marL="333374" indent="-333374" algn="just">
              <a:buSzPct val="145000"/>
              <a:buChar char="-"/>
              <a:defRPr sz="2700" i="1">
                <a:solidFill>
                  <a:srgbClr val="060606"/>
                </a:solidFill>
              </a:defRPr>
            </a:pPr>
            <a:r>
              <a:rPr lang="fr-FR" sz="2000" dirty="0">
                <a:latin typeface="Comic Sans MS" panose="030F0702030302020204" pitchFamily="66" charset="0"/>
                <a:cs typeface="Arial" panose="020B0604020202020204" pitchFamily="34" charset="0"/>
              </a:rPr>
              <a:t>Crise de boulimie à cause du stress, d’un manque…</a:t>
            </a:r>
          </a:p>
          <a:p>
            <a:pPr marL="333374" indent="-333374" algn="just">
              <a:buSzPct val="145000"/>
              <a:buChar char="-"/>
              <a:defRPr sz="2700" i="1">
                <a:solidFill>
                  <a:srgbClr val="060606"/>
                </a:solidFill>
              </a:defRPr>
            </a:pPr>
            <a:r>
              <a:rPr lang="fr-FR" sz="2000" dirty="0">
                <a:latin typeface="Comic Sans MS" panose="030F0702030302020204" pitchFamily="66" charset="0"/>
                <a:cs typeface="Arial" panose="020B0604020202020204" pitchFamily="34" charset="0"/>
              </a:rPr>
              <a:t>Grosse fatigue liée au stress, allergies alimentaires, gros soucis de santé, …</a:t>
            </a:r>
          </a:p>
          <a:p>
            <a:pPr marL="333374" indent="-333374" algn="just">
              <a:buSzPct val="145000"/>
              <a:buChar char="-"/>
              <a:defRPr sz="2700" i="1">
                <a:solidFill>
                  <a:srgbClr val="060606"/>
                </a:solidFill>
              </a:defRPr>
            </a:pPr>
            <a:r>
              <a:rPr lang="fr-FR" sz="2000" dirty="0">
                <a:latin typeface="Comic Sans MS" panose="030F0702030302020204" pitchFamily="66" charset="0"/>
                <a:cs typeface="Arial" panose="020B0604020202020204" pitchFamily="34" charset="0"/>
              </a:rPr>
              <a:t>Mon corps me faisait souffrir</a:t>
            </a:r>
            <a:endParaRPr sz="2000" dirty="0">
              <a:latin typeface="Comic Sans MS" panose="030F0702030302020204" pitchFamily="66" charset="0"/>
              <a:cs typeface="Arial" panose="020B0604020202020204" pitchFamily="34" charset="0"/>
            </a:endParaRPr>
          </a:p>
        </p:txBody>
      </p:sp>
      <p:sp>
        <p:nvSpPr>
          <p:cNvPr id="12" name="Souvent fatigué…">
            <a:extLst>
              <a:ext uri="{FF2B5EF4-FFF2-40B4-BE49-F238E27FC236}">
                <a16:creationId xmlns:a16="http://schemas.microsoft.com/office/drawing/2014/main" id="{76194760-21B8-4DA5-9777-AA0EB02F0338}"/>
              </a:ext>
            </a:extLst>
          </p:cNvPr>
          <p:cNvSpPr txBox="1"/>
          <p:nvPr/>
        </p:nvSpPr>
        <p:spPr>
          <a:xfrm>
            <a:off x="4572001" y="2579471"/>
            <a:ext cx="7334250"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SzPct val="145000"/>
              <a:defRPr sz="2700" i="1">
                <a:solidFill>
                  <a:srgbClr val="060606"/>
                </a:solidFill>
              </a:defRPr>
            </a:pPr>
            <a:r>
              <a:rPr lang="fr-FR" sz="2000" dirty="0">
                <a:latin typeface="Comic Sans MS" panose="030F0702030302020204" pitchFamily="66" charset="0"/>
                <a:cs typeface="Arial" panose="020B0604020202020204" pitchFamily="34" charset="0"/>
              </a:rPr>
              <a:t>Grâce au PSIO (</a:t>
            </a:r>
            <a:r>
              <a:rPr lang="fr-FR" sz="2000" dirty="0" err="1">
                <a:latin typeface="Comic Sans MS" panose="030F0702030302020204" pitchFamily="66" charset="0"/>
                <a:cs typeface="Arial" panose="020B0604020202020204" pitchFamily="34" charset="0"/>
              </a:rPr>
              <a:t>lumino</a:t>
            </a:r>
            <a:r>
              <a:rPr lang="fr-FR" sz="2000" dirty="0">
                <a:latin typeface="Comic Sans MS" panose="030F0702030302020204" pitchFamily="66" charset="0"/>
                <a:cs typeface="Arial" panose="020B0604020202020204" pitchFamily="34" charset="0"/>
              </a:rPr>
              <a:t>/relaxothérapie): </a:t>
            </a:r>
          </a:p>
          <a:p>
            <a:pPr marL="333374" indent="-333374">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Moins de stress et 0 médicament</a:t>
            </a:r>
          </a:p>
          <a:p>
            <a:pPr>
              <a:buSzPct val="145000"/>
              <a:defRPr sz="2700" i="1">
                <a:solidFill>
                  <a:srgbClr val="060606"/>
                </a:solidFill>
              </a:defRPr>
            </a:pPr>
            <a:endParaRPr lang="fr-FR" sz="2000" dirty="0">
              <a:latin typeface="Comic Sans MS" panose="030F0702030302020204" pitchFamily="66" charset="0"/>
              <a:cs typeface="Arial" panose="020B0604020202020204" pitchFamily="34" charset="0"/>
            </a:endParaRPr>
          </a:p>
          <a:p>
            <a:pPr>
              <a:buSzPct val="145000"/>
              <a:defRPr sz="2700" i="1">
                <a:solidFill>
                  <a:srgbClr val="060606"/>
                </a:solidFill>
              </a:defRPr>
            </a:pPr>
            <a:r>
              <a:rPr lang="fr-FR" sz="2000" dirty="0">
                <a:latin typeface="Comic Sans MS" panose="030F0702030302020204" pitchFamily="66" charset="0"/>
                <a:cs typeface="Arial" panose="020B0604020202020204" pitchFamily="34" charset="0"/>
              </a:rPr>
              <a:t>Grâce à </a:t>
            </a:r>
            <a:r>
              <a:rPr lang="fr-FR" sz="2000" dirty="0" err="1">
                <a:latin typeface="Comic Sans MS" panose="030F0702030302020204" pitchFamily="66" charset="0"/>
                <a:cs typeface="Arial" panose="020B0604020202020204" pitchFamily="34" charset="0"/>
              </a:rPr>
              <a:t>Herbalife</a:t>
            </a:r>
            <a:r>
              <a:rPr lang="fr-FR" sz="2000" dirty="0">
                <a:latin typeface="Comic Sans MS" panose="030F0702030302020204" pitchFamily="66" charset="0"/>
                <a:cs typeface="Arial" panose="020B0604020202020204" pitchFamily="34" charset="0"/>
              </a:rPr>
              <a:t>: </a:t>
            </a:r>
          </a:p>
          <a:p>
            <a:pPr marL="342900" indent="-342900">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Energie +++</a:t>
            </a:r>
          </a:p>
          <a:p>
            <a:pPr marL="342900" indent="-342900">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J’ai repris le contrôle de ma vie</a:t>
            </a:r>
          </a:p>
          <a:p>
            <a:pPr marL="333374" indent="-333374">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Je suis beaucoup plus détendu, sereine avec mon corps</a:t>
            </a:r>
          </a:p>
          <a:p>
            <a:pPr marL="333374" indent="-333374">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J’ai appris l’importance de l’hydratation, du petit déj vitalité et des collations</a:t>
            </a:r>
          </a:p>
          <a:p>
            <a:pPr marL="333374" indent="-333374">
              <a:buSzPct val="145000"/>
              <a:buFontTx/>
              <a:buChar char="-"/>
              <a:defRPr sz="2700" i="1">
                <a:solidFill>
                  <a:srgbClr val="060606"/>
                </a:solidFill>
              </a:defRPr>
            </a:pPr>
            <a:r>
              <a:rPr lang="fr-FR" sz="2000" dirty="0">
                <a:latin typeface="Comic Sans MS" panose="030F0702030302020204" pitchFamily="66" charset="0"/>
                <a:cs typeface="Arial" panose="020B0604020202020204" pitchFamily="34" charset="0"/>
              </a:rPr>
              <a:t>J’ai repris le sport au quotidien pour avoir une meilleure forme et profiter de ma famille. </a:t>
            </a:r>
          </a:p>
          <a:p>
            <a:pPr>
              <a:buSzPct val="145000"/>
              <a:defRPr sz="2700" i="1">
                <a:solidFill>
                  <a:srgbClr val="060606"/>
                </a:solidFill>
              </a:defRPr>
            </a:pPr>
            <a:r>
              <a:rPr lang="fr-FR" sz="2000" dirty="0">
                <a:latin typeface="Comic Sans MS" panose="030F0702030302020204" pitchFamily="66" charset="0"/>
                <a:cs typeface="Arial" panose="020B0604020202020204" pitchFamily="34" charset="0"/>
              </a:rPr>
              <a:t>Pour suivre l’énergie de de mes enfants !</a:t>
            </a:r>
            <a:endParaRPr lang="fr-FR" dirty="0">
              <a:latin typeface="Comic Sans MS" panose="030F0702030302020204" pitchFamily="66" charset="0"/>
              <a:cs typeface="Arial" panose="020B0604020202020204" pitchFamily="34" charset="0"/>
            </a:endParaRPr>
          </a:p>
        </p:txBody>
      </p:sp>
      <p:pic>
        <p:nvPicPr>
          <p:cNvPr id="13" name="Image 12">
            <a:extLst>
              <a:ext uri="{FF2B5EF4-FFF2-40B4-BE49-F238E27FC236}">
                <a16:creationId xmlns:a16="http://schemas.microsoft.com/office/drawing/2014/main" id="{B0344986-5A6E-4845-B83C-B033F50397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46" t="9277" r="6477"/>
          <a:stretch/>
        </p:blipFill>
        <p:spPr>
          <a:xfrm rot="728449">
            <a:off x="7708388" y="471989"/>
            <a:ext cx="1437435" cy="1131905"/>
          </a:xfrm>
          <a:prstGeom prst="rect">
            <a:avLst/>
          </a:prstGeom>
        </p:spPr>
      </p:pic>
      <p:pic>
        <p:nvPicPr>
          <p:cNvPr id="14" name="Image 13">
            <a:extLst>
              <a:ext uri="{FF2B5EF4-FFF2-40B4-BE49-F238E27FC236}">
                <a16:creationId xmlns:a16="http://schemas.microsoft.com/office/drawing/2014/main" id="{3DEDC577-33CA-4127-8A0F-4BE9FC72F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17" r="10025"/>
          <a:stretch/>
        </p:blipFill>
        <p:spPr>
          <a:xfrm rot="21025932">
            <a:off x="5500517" y="381159"/>
            <a:ext cx="1027585" cy="999247"/>
          </a:xfrm>
          <a:prstGeom prst="rect">
            <a:avLst/>
          </a:prstGeom>
        </p:spPr>
      </p:pic>
      <p:pic>
        <p:nvPicPr>
          <p:cNvPr id="15" name="Image 14">
            <a:extLst>
              <a:ext uri="{FF2B5EF4-FFF2-40B4-BE49-F238E27FC236}">
                <a16:creationId xmlns:a16="http://schemas.microsoft.com/office/drawing/2014/main" id="{27D0C436-6FC5-413C-A9CA-0611AB7824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6438">
            <a:off x="9881937" y="2882429"/>
            <a:ext cx="1408282" cy="1093142"/>
          </a:xfrm>
          <a:prstGeom prst="rect">
            <a:avLst/>
          </a:prstGeom>
        </p:spPr>
      </p:pic>
      <p:pic>
        <p:nvPicPr>
          <p:cNvPr id="16" name="Image 15">
            <a:extLst>
              <a:ext uri="{FF2B5EF4-FFF2-40B4-BE49-F238E27FC236}">
                <a16:creationId xmlns:a16="http://schemas.microsoft.com/office/drawing/2014/main" id="{6DD0C168-1F5B-4139-AC40-7F4C2465EC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630" t="5699" r="9840"/>
          <a:stretch/>
        </p:blipFill>
        <p:spPr>
          <a:xfrm rot="5400000">
            <a:off x="275218" y="3576349"/>
            <a:ext cx="1138457" cy="856203"/>
          </a:xfrm>
          <a:prstGeom prst="rect">
            <a:avLst/>
          </a:prstGeom>
        </p:spPr>
      </p:pic>
      <p:pic>
        <p:nvPicPr>
          <p:cNvPr id="17" name="Image 16">
            <a:extLst>
              <a:ext uri="{FF2B5EF4-FFF2-40B4-BE49-F238E27FC236}">
                <a16:creationId xmlns:a16="http://schemas.microsoft.com/office/drawing/2014/main" id="{50ADE3D9-42CF-46F5-B19F-705C00A51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080" t="4950" r="18897"/>
          <a:stretch/>
        </p:blipFill>
        <p:spPr>
          <a:xfrm>
            <a:off x="2200275" y="3567169"/>
            <a:ext cx="1782928" cy="1512565"/>
          </a:xfrm>
          <a:prstGeom prst="rect">
            <a:avLst/>
          </a:prstGeom>
        </p:spPr>
      </p:pic>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4188" y="256437"/>
            <a:ext cx="6764337" cy="657491"/>
          </a:xfrm>
        </p:spPr>
        <p:txBody>
          <a:bodyPr rtlCol="0">
            <a:normAutofit fontScale="90000"/>
          </a:bodyPr>
          <a:lstStyle/>
          <a:p>
            <a:pPr rtl="0"/>
            <a:r>
              <a:rPr lang="fr-FR" dirty="0">
                <a:latin typeface="Comic Sans MS" panose="030F0702030302020204" pitchFamily="66" charset="0"/>
              </a:rPr>
              <a:t>Activités autour de la </a:t>
            </a:r>
            <a:r>
              <a:rPr lang="fr-FR" b="1" dirty="0">
                <a:latin typeface="Comic Sans MS" panose="030F0702030302020204" pitchFamily="66" charset="0"/>
              </a:rPr>
              <a:t>nourriture</a:t>
            </a:r>
          </a:p>
        </p:txBody>
      </p:sp>
      <p:sp>
        <p:nvSpPr>
          <p:cNvPr id="4" name="Espace réservé du contenu 3">
            <a:extLst>
              <a:ext uri="{FF2B5EF4-FFF2-40B4-BE49-F238E27FC236}">
                <a16:creationId xmlns:a16="http://schemas.microsoft.com/office/drawing/2014/main" id="{D80839E3-C4BE-4C91-A967-0EBDE889ED46}"/>
              </a:ext>
            </a:extLst>
          </p:cNvPr>
          <p:cNvSpPr>
            <a:spLocks noGrp="1"/>
          </p:cNvSpPr>
          <p:nvPr>
            <p:ph idx="1"/>
          </p:nvPr>
        </p:nvSpPr>
        <p:spPr>
          <a:xfrm>
            <a:off x="2208213" y="1315191"/>
            <a:ext cx="9372600" cy="4539343"/>
          </a:xfrm>
        </p:spPr>
        <p:txBody>
          <a:bodyPr>
            <a:normAutofit lnSpcReduction="10000"/>
          </a:bodyPr>
          <a:lstStyle/>
          <a:p>
            <a:r>
              <a:rPr lang="fr-FR" b="1" dirty="0">
                <a:latin typeface="Comic Sans MS" panose="030F0702030302020204" pitchFamily="66" charset="0"/>
              </a:rPr>
              <a:t>Kim goût</a:t>
            </a:r>
            <a:r>
              <a:rPr lang="fr-FR" dirty="0">
                <a:latin typeface="Comic Sans MS" panose="030F0702030302020204" pitchFamily="66" charset="0"/>
              </a:rPr>
              <a:t>: on fait goûter des aliments très différents à l’enfant et celui-ci doit deviner ce que c’est. Si plusieurs enfants: soit chacun son tour soit ensemble et on compte le nombre de bonnes réponses.</a:t>
            </a:r>
          </a:p>
          <a:p>
            <a:r>
              <a:rPr lang="fr-FR" dirty="0">
                <a:latin typeface="Comic Sans MS" panose="030F0702030302020204" pitchFamily="66" charset="0"/>
              </a:rPr>
              <a:t>L’émission « c’est pas sorcier » sur la nutrition : </a:t>
            </a:r>
            <a:r>
              <a:rPr lang="fr-FR" u="sng" dirty="0">
                <a:latin typeface="Comic Sans MS" panose="030F0702030302020204" pitchFamily="66" charset="0"/>
                <a:hlinkClick r:id="rId3"/>
              </a:rPr>
              <a:t>https://www.youtube.com/watch?v=LgHgOxtonmM</a:t>
            </a:r>
            <a:r>
              <a:rPr lang="fr-FR" u="sng" dirty="0">
                <a:latin typeface="Comic Sans MS" panose="030F0702030302020204" pitchFamily="66" charset="0"/>
              </a:rPr>
              <a:t> </a:t>
            </a:r>
            <a:r>
              <a:rPr lang="fr-FR" dirty="0">
                <a:latin typeface="Comic Sans MS" panose="030F0702030302020204" pitchFamily="66" charset="0"/>
              </a:rPr>
              <a:t>pour apprendre à votre enfant </a:t>
            </a:r>
            <a:r>
              <a:rPr lang="fr-FR" b="1" dirty="0">
                <a:latin typeface="Comic Sans MS" panose="030F0702030302020204" pitchFamily="66" charset="0"/>
              </a:rPr>
              <a:t>l’importance de bien se nourrir</a:t>
            </a:r>
            <a:r>
              <a:rPr lang="fr-FR" dirty="0">
                <a:latin typeface="Comic Sans MS" panose="030F0702030302020204" pitchFamily="66" charset="0"/>
              </a:rPr>
              <a:t>.</a:t>
            </a:r>
          </a:p>
          <a:p>
            <a:r>
              <a:rPr lang="fr-FR" b="1" dirty="0">
                <a:latin typeface="Comic Sans MS" panose="030F0702030302020204" pitchFamily="66" charset="0"/>
              </a:rPr>
              <a:t>Cuisiner ensemble </a:t>
            </a:r>
            <a:r>
              <a:rPr lang="fr-FR" dirty="0">
                <a:latin typeface="Comic Sans MS" panose="030F0702030302020204" pitchFamily="66" charset="0"/>
              </a:rPr>
              <a:t>et pourquoi ne pas innover avec des recettes que vous n’avez jamais osé ! Laissez votre enfant mettre la main à la pâte. En fonction de son âge ,il peut peser les ingrédients, lire la recette, partir d’une recette pour 4 et la refaire pour 8 etc. On cuisine en révisant les maths ou la lecture…</a:t>
            </a:r>
          </a:p>
          <a:p>
            <a:r>
              <a:rPr lang="fr-FR" dirty="0">
                <a:latin typeface="Comic Sans MS" panose="030F0702030302020204" pitchFamily="66" charset="0"/>
                <a:hlinkClick r:id="rId4"/>
              </a:rPr>
              <a:t>https://www.chefbambino.fr/repas-recettes-enfants</a:t>
            </a:r>
            <a:r>
              <a:rPr lang="fr-FR" dirty="0">
                <a:latin typeface="Comic Sans MS" panose="030F0702030302020204" pitchFamily="66" charset="0"/>
              </a:rPr>
              <a:t> : Chaque jour une </a:t>
            </a:r>
            <a:r>
              <a:rPr lang="fr-FR" b="1" dirty="0">
                <a:latin typeface="Comic Sans MS" panose="030F0702030302020204" pitchFamily="66" charset="0"/>
              </a:rPr>
              <a:t>idée recette</a:t>
            </a:r>
            <a:r>
              <a:rPr lang="fr-FR" dirty="0">
                <a:latin typeface="Comic Sans MS" panose="030F0702030302020204" pitchFamily="66" charset="0"/>
              </a:rPr>
              <a:t>, avec des </a:t>
            </a:r>
            <a:r>
              <a:rPr lang="fr-FR" b="1" dirty="0">
                <a:latin typeface="Comic Sans MS" panose="030F0702030302020204" pitchFamily="66" charset="0"/>
              </a:rPr>
              <a:t>contenus pédagogiques </a:t>
            </a:r>
            <a:r>
              <a:rPr lang="fr-FR" dirty="0">
                <a:latin typeface="Comic Sans MS" panose="030F0702030302020204" pitchFamily="66" charset="0"/>
              </a:rPr>
              <a:t>autour. Vous saurez quoi manger à midi en plus d’apprendre des choses à vos enfants !</a:t>
            </a:r>
          </a:p>
          <a:p>
            <a:endParaRPr lang="fr-FR" dirty="0">
              <a:latin typeface="Comic Sans MS" panose="030F0702030302020204" pitchFamily="66" charset="0"/>
            </a:endParaRPr>
          </a:p>
        </p:txBody>
      </p:sp>
      <p:pic>
        <p:nvPicPr>
          <p:cNvPr id="5" name="Image 4">
            <a:extLst>
              <a:ext uri="{FF2B5EF4-FFF2-40B4-BE49-F238E27FC236}">
                <a16:creationId xmlns:a16="http://schemas.microsoft.com/office/drawing/2014/main" id="{8DC14C5E-1F5A-44E7-8E2C-3DA3678DBD28}"/>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9104" b="-1887"/>
          <a:stretch/>
        </p:blipFill>
        <p:spPr>
          <a:xfrm rot="20672501">
            <a:off x="265628" y="514352"/>
            <a:ext cx="1815444" cy="1200416"/>
          </a:xfrm>
          <a:prstGeom prst="rect">
            <a:avLst/>
          </a:prstGeom>
        </p:spPr>
      </p:pic>
      <p:pic>
        <p:nvPicPr>
          <p:cNvPr id="8" name="Image 7">
            <a:extLst>
              <a:ext uri="{FF2B5EF4-FFF2-40B4-BE49-F238E27FC236}">
                <a16:creationId xmlns:a16="http://schemas.microsoft.com/office/drawing/2014/main" id="{A55A6F49-28E8-440E-9CF5-CCD99795C75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352485" y="2952546"/>
            <a:ext cx="1641729" cy="1094486"/>
          </a:xfrm>
          <a:prstGeom prst="rect">
            <a:avLst/>
          </a:prstGeom>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E0C6A-497E-45A2-8BCA-19C98183430F}"/>
              </a:ext>
            </a:extLst>
          </p:cNvPr>
          <p:cNvSpPr/>
          <p:nvPr/>
        </p:nvSpPr>
        <p:spPr>
          <a:xfrm>
            <a:off x="1985892" y="205859"/>
            <a:ext cx="6075702" cy="615553"/>
          </a:xfrm>
          <a:prstGeom prst="rect">
            <a:avLst/>
          </a:prstGeom>
        </p:spPr>
        <p:txBody>
          <a:bodyPr wrap="none">
            <a:spAutoFit/>
          </a:bodyPr>
          <a:lstStyle/>
          <a:p>
            <a:r>
              <a:rPr lang="fr-FR" sz="3400" dirty="0">
                <a:latin typeface="Comic Sans MS" panose="030F0702030302020204" pitchFamily="66" charset="0"/>
              </a:rPr>
              <a:t>Activités autour de la </a:t>
            </a:r>
            <a:r>
              <a:rPr lang="fr-FR" sz="3400" b="1" dirty="0">
                <a:latin typeface="Comic Sans MS" panose="030F0702030302020204" pitchFamily="66" charset="0"/>
              </a:rPr>
              <a:t>nature</a:t>
            </a:r>
            <a:endParaRPr lang="fr-FR" sz="3400" dirty="0">
              <a:latin typeface="Comic Sans MS" panose="030F0702030302020204" pitchFamily="66" charset="0"/>
            </a:endParaRPr>
          </a:p>
        </p:txBody>
      </p:sp>
      <p:sp>
        <p:nvSpPr>
          <p:cNvPr id="9" name="ZoneTexte 8">
            <a:extLst>
              <a:ext uri="{FF2B5EF4-FFF2-40B4-BE49-F238E27FC236}">
                <a16:creationId xmlns:a16="http://schemas.microsoft.com/office/drawing/2014/main" id="{313FE877-2FD9-4AB6-9A67-26387B94A673}"/>
              </a:ext>
            </a:extLst>
          </p:cNvPr>
          <p:cNvSpPr txBox="1"/>
          <p:nvPr/>
        </p:nvSpPr>
        <p:spPr>
          <a:xfrm>
            <a:off x="1985892" y="928074"/>
            <a:ext cx="8343900" cy="2862322"/>
          </a:xfrm>
          <a:prstGeom prst="rect">
            <a:avLst/>
          </a:prstGeom>
          <a:noFill/>
        </p:spPr>
        <p:txBody>
          <a:bodyPr wrap="square" rtlCol="0">
            <a:spAutoFit/>
          </a:bodyPr>
          <a:lstStyle/>
          <a:p>
            <a:pPr marL="285750" indent="-285750">
              <a:buFontTx/>
              <a:buChar char="-"/>
            </a:pPr>
            <a:r>
              <a:rPr lang="fr-FR" sz="2000" dirty="0">
                <a:latin typeface="Comic Sans MS" panose="030F0702030302020204" pitchFamily="66" charset="0"/>
              </a:rPr>
              <a:t>Fabrication d’une </a:t>
            </a:r>
            <a:r>
              <a:rPr lang="fr-FR" sz="2000" b="1" dirty="0">
                <a:latin typeface="Comic Sans MS" panose="030F0702030302020204" pitchFamily="66" charset="0"/>
              </a:rPr>
              <a:t>cabane</a:t>
            </a:r>
            <a:r>
              <a:rPr lang="fr-FR" sz="2000" dirty="0">
                <a:latin typeface="Comic Sans MS" panose="030F0702030302020204" pitchFamily="66" charset="0"/>
              </a:rPr>
              <a:t> dans le jardin</a:t>
            </a:r>
          </a:p>
          <a:p>
            <a:pPr marL="285750" indent="-285750">
              <a:buFontTx/>
              <a:buChar char="-"/>
            </a:pPr>
            <a:r>
              <a:rPr lang="fr-FR" sz="2000" dirty="0">
                <a:latin typeface="Comic Sans MS" panose="030F0702030302020204" pitchFamily="66" charset="0"/>
              </a:rPr>
              <a:t>Faire </a:t>
            </a:r>
            <a:r>
              <a:rPr lang="fr-FR" sz="2000" b="1" dirty="0">
                <a:latin typeface="Comic Sans MS" panose="030F0702030302020204" pitchFamily="66" charset="0"/>
              </a:rPr>
              <a:t>un tableau </a:t>
            </a:r>
            <a:r>
              <a:rPr lang="fr-FR" sz="2000" dirty="0">
                <a:latin typeface="Comic Sans MS" panose="030F0702030302020204" pitchFamily="66" charset="0"/>
              </a:rPr>
              <a:t>ou représenter </a:t>
            </a:r>
            <a:r>
              <a:rPr lang="fr-FR" sz="2000" b="1" dirty="0">
                <a:latin typeface="Comic Sans MS" panose="030F0702030302020204" pitchFamily="66" charset="0"/>
              </a:rPr>
              <a:t>un personnage </a:t>
            </a:r>
            <a:r>
              <a:rPr lang="fr-FR" sz="2000" dirty="0">
                <a:latin typeface="Comic Sans MS" panose="030F0702030302020204" pitchFamily="66" charset="0"/>
              </a:rPr>
              <a:t>avec des éléments naturels (branches, fleurs, feuilles, …)</a:t>
            </a:r>
          </a:p>
          <a:p>
            <a:pPr marL="285750" indent="-285750">
              <a:buFontTx/>
              <a:buChar char="-"/>
            </a:pPr>
            <a:r>
              <a:rPr lang="fr-FR" sz="2000" b="1" dirty="0">
                <a:latin typeface="Comic Sans MS" panose="030F0702030302020204" pitchFamily="66" charset="0"/>
              </a:rPr>
              <a:t>Jardiner</a:t>
            </a:r>
            <a:r>
              <a:rPr lang="fr-FR" sz="2000" dirty="0">
                <a:latin typeface="Comic Sans MS" panose="030F0702030302020204" pitchFamily="66" charset="0"/>
              </a:rPr>
              <a:t>: planter des radis (ou autre chose) dans des jardinières et votre enfant doit aller les arroser tous les jours (il découvrira le cycle de la pousse des radis par ex). Lui apprendre à désherber. </a:t>
            </a:r>
          </a:p>
          <a:p>
            <a:pPr marL="285750" indent="-285750">
              <a:buFontTx/>
              <a:buChar char="-"/>
            </a:pPr>
            <a:r>
              <a:rPr lang="fr-FR" sz="2000" dirty="0">
                <a:latin typeface="Comic Sans MS" panose="030F0702030302020204" pitchFamily="66" charset="0"/>
              </a:rPr>
              <a:t>Fabriquer un </a:t>
            </a:r>
            <a:r>
              <a:rPr lang="fr-FR" sz="2000" b="1" dirty="0">
                <a:latin typeface="Comic Sans MS" panose="030F0702030302020204" pitchFamily="66" charset="0"/>
              </a:rPr>
              <a:t>nichoir à oiseau.</a:t>
            </a:r>
          </a:p>
          <a:p>
            <a:pPr marL="285750" indent="-285750">
              <a:buFontTx/>
              <a:buChar char="-"/>
            </a:pPr>
            <a:r>
              <a:rPr lang="fr-FR" sz="2000" dirty="0">
                <a:latin typeface="Comic Sans MS" panose="030F0702030302020204" pitchFamily="66" charset="0"/>
              </a:rPr>
              <a:t>Fermer les yeux et écouter </a:t>
            </a:r>
            <a:r>
              <a:rPr lang="fr-FR" sz="2000" b="1" dirty="0">
                <a:latin typeface="Comic Sans MS" panose="030F0702030302020204" pitchFamily="66" charset="0"/>
              </a:rPr>
              <a:t>les bruits de la nature</a:t>
            </a:r>
            <a:r>
              <a:rPr lang="fr-FR" sz="2000" dirty="0">
                <a:latin typeface="Comic Sans MS" panose="030F0702030302020204" pitchFamily="66" charset="0"/>
              </a:rPr>
              <a:t>: </a:t>
            </a:r>
          </a:p>
          <a:p>
            <a:r>
              <a:rPr lang="fr-FR" sz="2000" dirty="0">
                <a:latin typeface="Comic Sans MS" panose="030F0702030302020204" pitchFamily="66" charset="0"/>
              </a:rPr>
              <a:t>prendre conscience de son environnement.</a:t>
            </a:r>
          </a:p>
        </p:txBody>
      </p:sp>
      <p:pic>
        <p:nvPicPr>
          <p:cNvPr id="3" name="Image 2">
            <a:extLst>
              <a:ext uri="{FF2B5EF4-FFF2-40B4-BE49-F238E27FC236}">
                <a16:creationId xmlns:a16="http://schemas.microsoft.com/office/drawing/2014/main" id="{46929DDB-06E6-4FE6-B6E4-A1A389A25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0149">
            <a:off x="10159012" y="264857"/>
            <a:ext cx="1650224" cy="1650224"/>
          </a:xfrm>
          <a:prstGeom prst="rect">
            <a:avLst/>
          </a:prstGeom>
        </p:spPr>
      </p:pic>
      <p:pic>
        <p:nvPicPr>
          <p:cNvPr id="5" name="Image 4">
            <a:extLst>
              <a:ext uri="{FF2B5EF4-FFF2-40B4-BE49-F238E27FC236}">
                <a16:creationId xmlns:a16="http://schemas.microsoft.com/office/drawing/2014/main" id="{30EA9BC5-984A-4ADA-B52F-D16550E46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86583">
            <a:off x="261412" y="225673"/>
            <a:ext cx="1663775" cy="2350413"/>
          </a:xfrm>
          <a:prstGeom prst="rect">
            <a:avLst/>
          </a:prstGeom>
        </p:spPr>
      </p:pic>
      <p:pic>
        <p:nvPicPr>
          <p:cNvPr id="7" name="Image 6">
            <a:extLst>
              <a:ext uri="{FF2B5EF4-FFF2-40B4-BE49-F238E27FC236}">
                <a16:creationId xmlns:a16="http://schemas.microsoft.com/office/drawing/2014/main" id="{B4EE10B0-83C3-43AC-8E8E-B29DD1FFED4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86701" y="274940"/>
            <a:ext cx="884516" cy="707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 3">
            <a:extLst>
              <a:ext uri="{FF2B5EF4-FFF2-40B4-BE49-F238E27FC236}">
                <a16:creationId xmlns:a16="http://schemas.microsoft.com/office/drawing/2014/main" id="{4C7E205E-3A73-4E68-B55F-025F918E8B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7154" y="4071244"/>
            <a:ext cx="3441196" cy="2580897"/>
          </a:xfrm>
          <a:prstGeom prst="rect">
            <a:avLst/>
          </a:prstGeom>
        </p:spPr>
      </p:pic>
      <p:pic>
        <p:nvPicPr>
          <p:cNvPr id="10" name="Image 9">
            <a:extLst>
              <a:ext uri="{FF2B5EF4-FFF2-40B4-BE49-F238E27FC236}">
                <a16:creationId xmlns:a16="http://schemas.microsoft.com/office/drawing/2014/main" id="{BE124C33-DC45-4A3E-BA1B-376808DF0D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3443" y="4533540"/>
            <a:ext cx="2932698" cy="2199523"/>
          </a:xfrm>
          <a:prstGeom prst="rect">
            <a:avLst/>
          </a:prstGeom>
        </p:spPr>
      </p:pic>
      <p:pic>
        <p:nvPicPr>
          <p:cNvPr id="12" name="Image 11">
            <a:extLst>
              <a:ext uri="{FF2B5EF4-FFF2-40B4-BE49-F238E27FC236}">
                <a16:creationId xmlns:a16="http://schemas.microsoft.com/office/drawing/2014/main" id="{FD348F59-0FC4-42A9-969C-5BF098C7D2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0197" y="2820912"/>
            <a:ext cx="1975598" cy="1481698"/>
          </a:xfrm>
          <a:prstGeom prst="rect">
            <a:avLst/>
          </a:prstGeom>
        </p:spPr>
      </p:pic>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86DE6D2B-DBE5-46E5-9899-2960B1CED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3537">
            <a:off x="9163609" y="496515"/>
            <a:ext cx="2476500" cy="2286000"/>
          </a:xfrm>
          <a:prstGeom prst="rect">
            <a:avLst/>
          </a:prstGeom>
        </p:spPr>
      </p:pic>
      <p:sp>
        <p:nvSpPr>
          <p:cNvPr id="9" name="Rectangle 8">
            <a:extLst>
              <a:ext uri="{FF2B5EF4-FFF2-40B4-BE49-F238E27FC236}">
                <a16:creationId xmlns:a16="http://schemas.microsoft.com/office/drawing/2014/main" id="{667E06D6-2B18-412E-A741-07CCE4ED64BA}"/>
              </a:ext>
            </a:extLst>
          </p:cNvPr>
          <p:cNvSpPr/>
          <p:nvPr/>
        </p:nvSpPr>
        <p:spPr>
          <a:xfrm>
            <a:off x="1728717" y="605909"/>
            <a:ext cx="4810932" cy="615553"/>
          </a:xfrm>
          <a:prstGeom prst="rect">
            <a:avLst/>
          </a:prstGeom>
        </p:spPr>
        <p:txBody>
          <a:bodyPr wrap="none">
            <a:spAutoFit/>
          </a:bodyPr>
          <a:lstStyle/>
          <a:p>
            <a:r>
              <a:rPr lang="fr-FR" sz="3400" dirty="0">
                <a:latin typeface="Comic Sans MS" panose="030F0702030302020204" pitchFamily="66" charset="0"/>
              </a:rPr>
              <a:t>Activités plus </a:t>
            </a:r>
            <a:r>
              <a:rPr lang="fr-FR" sz="3400" b="1" dirty="0">
                <a:latin typeface="Comic Sans MS" panose="030F0702030302020204" pitchFamily="66" charset="0"/>
              </a:rPr>
              <a:t>basiques</a:t>
            </a:r>
          </a:p>
        </p:txBody>
      </p:sp>
      <p:sp>
        <p:nvSpPr>
          <p:cNvPr id="10" name="ZoneTexte 9">
            <a:extLst>
              <a:ext uri="{FF2B5EF4-FFF2-40B4-BE49-F238E27FC236}">
                <a16:creationId xmlns:a16="http://schemas.microsoft.com/office/drawing/2014/main" id="{B90B282F-5945-4EED-80BC-1FF1A47AB622}"/>
              </a:ext>
            </a:extLst>
          </p:cNvPr>
          <p:cNvSpPr txBox="1"/>
          <p:nvPr/>
        </p:nvSpPr>
        <p:spPr>
          <a:xfrm>
            <a:off x="1457325" y="1221462"/>
            <a:ext cx="6591300" cy="4401205"/>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Comic Sans MS" panose="030F0702030302020204" pitchFamily="66" charset="0"/>
              </a:rPr>
              <a:t>Jeux de société    - Jeux de cartes</a:t>
            </a:r>
          </a:p>
          <a:p>
            <a:pPr marL="342900" indent="-342900">
              <a:buFont typeface="Arial" panose="020B0604020202020204" pitchFamily="34" charset="0"/>
              <a:buChar char="•"/>
            </a:pPr>
            <a:r>
              <a:rPr lang="fr-FR" sz="2000" dirty="0">
                <a:latin typeface="Comic Sans MS" panose="030F0702030302020204" pitchFamily="66" charset="0"/>
              </a:rPr>
              <a:t>Se lancer des défis</a:t>
            </a:r>
          </a:p>
          <a:p>
            <a:pPr marL="342900" indent="-342900">
              <a:buFont typeface="Arial" panose="020B0604020202020204" pitchFamily="34" charset="0"/>
              <a:buChar char="•"/>
            </a:pPr>
            <a:r>
              <a:rPr lang="fr-FR" sz="2000" dirty="0">
                <a:latin typeface="Comic Sans MS" panose="030F0702030302020204" pitchFamily="66" charset="0"/>
              </a:rPr>
              <a:t>Coloriages classiques ou magiques</a:t>
            </a:r>
          </a:p>
          <a:p>
            <a:pPr marL="342900" indent="-342900">
              <a:buFont typeface="Arial" panose="020B0604020202020204" pitchFamily="34" charset="0"/>
              <a:buChar char="•"/>
            </a:pPr>
            <a:r>
              <a:rPr lang="fr-FR" sz="2000" dirty="0">
                <a:latin typeface="Comic Sans MS" panose="030F0702030302020204" pitchFamily="66" charset="0"/>
              </a:rPr>
              <a:t>Mimes</a:t>
            </a:r>
          </a:p>
          <a:p>
            <a:pPr marL="342900" indent="-342900">
              <a:buFont typeface="Arial" panose="020B0604020202020204" pitchFamily="34" charset="0"/>
              <a:buChar char="•"/>
            </a:pPr>
            <a:r>
              <a:rPr lang="fr-FR" sz="2000" dirty="0">
                <a:latin typeface="Comic Sans MS" panose="030F0702030302020204" pitchFamily="66" charset="0"/>
              </a:rPr>
              <a:t>Devinettes</a:t>
            </a:r>
          </a:p>
          <a:p>
            <a:pPr marL="342900" indent="-342900">
              <a:buFont typeface="Arial" panose="020B0604020202020204" pitchFamily="34" charset="0"/>
              <a:buChar char="•"/>
            </a:pPr>
            <a:r>
              <a:rPr lang="fr-FR" sz="2000" dirty="0">
                <a:latin typeface="Comic Sans MS" panose="030F0702030302020204" pitchFamily="66" charset="0"/>
              </a:rPr>
              <a:t>Memory (ne pas hésiter à le fabriquer)</a:t>
            </a:r>
          </a:p>
          <a:p>
            <a:pPr marL="342900" indent="-342900">
              <a:buFont typeface="Arial" panose="020B0604020202020204" pitchFamily="34" charset="0"/>
              <a:buChar char="•"/>
            </a:pPr>
            <a:r>
              <a:rPr lang="fr-FR" sz="2000" dirty="0">
                <a:latin typeface="Comic Sans MS" panose="030F0702030302020204" pitchFamily="66" charset="0"/>
              </a:rPr>
              <a:t>Casse tête</a:t>
            </a:r>
          </a:p>
          <a:p>
            <a:pPr marL="342900" indent="-342900">
              <a:buFont typeface="Arial" panose="020B0604020202020204" pitchFamily="34" charset="0"/>
              <a:buChar char="•"/>
            </a:pPr>
            <a:r>
              <a:rPr lang="fr-FR" sz="2000" dirty="0">
                <a:latin typeface="Comic Sans MS" panose="030F0702030302020204" pitchFamily="66" charset="0"/>
              </a:rPr>
              <a:t>Jeux de construction type Lego</a:t>
            </a:r>
          </a:p>
          <a:p>
            <a:pPr marL="342900" indent="-342900">
              <a:buFont typeface="Arial" panose="020B0604020202020204" pitchFamily="34" charset="0"/>
              <a:buChar char="•"/>
            </a:pPr>
            <a:r>
              <a:rPr lang="fr-FR" sz="2000" dirty="0">
                <a:latin typeface="Comic Sans MS" panose="030F0702030302020204" pitchFamily="66" charset="0"/>
              </a:rPr>
              <a:t>Peinture</a:t>
            </a:r>
          </a:p>
          <a:p>
            <a:pPr marL="342900" indent="-342900">
              <a:buFont typeface="Arial" panose="020B0604020202020204" pitchFamily="34" charset="0"/>
              <a:buChar char="•"/>
            </a:pPr>
            <a:r>
              <a:rPr lang="fr-FR" sz="2000" dirty="0">
                <a:latin typeface="Comic Sans MS" panose="030F0702030302020204" pitchFamily="66" charset="0"/>
              </a:rPr>
              <a:t>Lecture</a:t>
            </a:r>
          </a:p>
          <a:p>
            <a:pPr marL="342900" indent="-342900">
              <a:buFont typeface="Arial" panose="020B0604020202020204" pitchFamily="34" charset="0"/>
              <a:buChar char="•"/>
            </a:pPr>
            <a:r>
              <a:rPr lang="fr-FR" sz="2000" dirty="0">
                <a:latin typeface="Comic Sans MS" panose="030F0702030302020204" pitchFamily="66" charset="0"/>
              </a:rPr>
              <a:t>Faire une tour la plus haute possible (avec les boîtes F1 </a:t>
            </a:r>
            <a:r>
              <a:rPr lang="fr-FR" sz="2000" dirty="0" err="1">
                <a:latin typeface="Comic Sans MS" panose="030F0702030302020204" pitchFamily="66" charset="0"/>
              </a:rPr>
              <a:t>Herbalife</a:t>
            </a:r>
            <a:r>
              <a:rPr lang="fr-FR" sz="2000" dirty="0">
                <a:latin typeface="Comic Sans MS" panose="030F0702030302020204" pitchFamily="66" charset="0"/>
              </a:rPr>
              <a:t> c’est top !)</a:t>
            </a:r>
          </a:p>
          <a:p>
            <a:pPr marL="342900" indent="-342900">
              <a:buFont typeface="Arial" panose="020B0604020202020204" pitchFamily="34" charset="0"/>
              <a:buChar char="•"/>
            </a:pPr>
            <a:r>
              <a:rPr lang="fr-FR" sz="2000" dirty="0">
                <a:latin typeface="Comic Sans MS" panose="030F0702030302020204" pitchFamily="66" charset="0"/>
              </a:rPr>
              <a:t>Jeu de bowling (boîtes de thé </a:t>
            </a:r>
            <a:r>
              <a:rPr lang="fr-FR" sz="2000" dirty="0" err="1">
                <a:latin typeface="Comic Sans MS" panose="030F0702030302020204" pitchFamily="66" charset="0"/>
              </a:rPr>
              <a:t>Herbalife</a:t>
            </a:r>
            <a:r>
              <a:rPr lang="fr-FR" sz="2000" dirty="0">
                <a:latin typeface="Comic Sans MS" panose="030F0702030302020204" pitchFamily="66" charset="0"/>
              </a:rPr>
              <a:t> ou Aloé !)</a:t>
            </a:r>
          </a:p>
          <a:p>
            <a:pPr marL="342900" indent="-342900">
              <a:buFont typeface="Arial" panose="020B0604020202020204" pitchFamily="34" charset="0"/>
              <a:buChar char="•"/>
            </a:pPr>
            <a:endParaRPr lang="fr-FR" sz="2000" dirty="0">
              <a:latin typeface="Comic Sans MS" panose="030F0702030302020204" pitchFamily="66" charset="0"/>
            </a:endParaRPr>
          </a:p>
        </p:txBody>
      </p:sp>
      <p:pic>
        <p:nvPicPr>
          <p:cNvPr id="14" name="Image 13">
            <a:extLst>
              <a:ext uri="{FF2B5EF4-FFF2-40B4-BE49-F238E27FC236}">
                <a16:creationId xmlns:a16="http://schemas.microsoft.com/office/drawing/2014/main" id="{9951F337-5892-4711-BE6C-32C394647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5901">
            <a:off x="8858250" y="3124200"/>
            <a:ext cx="2724150" cy="2857500"/>
          </a:xfrm>
          <a:prstGeom prst="rect">
            <a:avLst/>
          </a:prstGeom>
        </p:spPr>
      </p:pic>
      <p:sp>
        <p:nvSpPr>
          <p:cNvPr id="2" name="ZoneTexte 1">
            <a:extLst>
              <a:ext uri="{FF2B5EF4-FFF2-40B4-BE49-F238E27FC236}">
                <a16:creationId xmlns:a16="http://schemas.microsoft.com/office/drawing/2014/main" id="{9C4A24F8-F082-4483-85C8-2D5ABA327042}"/>
              </a:ext>
            </a:extLst>
          </p:cNvPr>
          <p:cNvSpPr txBox="1"/>
          <p:nvPr/>
        </p:nvSpPr>
        <p:spPr>
          <a:xfrm>
            <a:off x="2800350" y="5505450"/>
            <a:ext cx="4581525" cy="400110"/>
          </a:xfrm>
          <a:prstGeom prst="rect">
            <a:avLst/>
          </a:prstGeom>
          <a:noFill/>
        </p:spPr>
        <p:txBody>
          <a:bodyPr wrap="square" rtlCol="0">
            <a:spAutoFit/>
          </a:bodyPr>
          <a:lstStyle/>
          <a:p>
            <a:r>
              <a:rPr lang="fr-FR" sz="2000" dirty="0">
                <a:latin typeface="Comic Sans MS" panose="030F0702030302020204" pitchFamily="66" charset="0"/>
              </a:rPr>
              <a:t>Jeu du </a:t>
            </a:r>
            <a:r>
              <a:rPr lang="fr-FR" sz="2000" dirty="0" err="1">
                <a:latin typeface="Comic Sans MS" panose="030F0702030302020204" pitchFamily="66" charset="0"/>
              </a:rPr>
              <a:t>Ztringz</a:t>
            </a:r>
            <a:r>
              <a:rPr lang="fr-FR" sz="2000" dirty="0">
                <a:latin typeface="Comic Sans MS" panose="030F0702030302020204" pitchFamily="66" charset="0"/>
              </a:rPr>
              <a:t>: démo d’Ilona</a:t>
            </a:r>
          </a:p>
        </p:txBody>
      </p:sp>
    </p:spTree>
    <p:extLst>
      <p:ext uri="{BB962C8B-B14F-4D97-AF65-F5344CB8AC3E}">
        <p14:creationId xmlns:p14="http://schemas.microsoft.com/office/powerpoint/2010/main" val="160914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0538" y="476250"/>
            <a:ext cx="9372600" cy="647966"/>
          </a:xfrm>
        </p:spPr>
        <p:txBody>
          <a:bodyPr rtlCol="0"/>
          <a:lstStyle/>
          <a:p>
            <a:r>
              <a:rPr lang="fr-FR" dirty="0">
                <a:latin typeface="Comic Sans MS" panose="030F0702030302020204" pitchFamily="66" charset="0"/>
              </a:rPr>
              <a:t>Activités avec </a:t>
            </a:r>
            <a:r>
              <a:rPr lang="fr-FR" b="1" dirty="0">
                <a:latin typeface="Comic Sans MS" panose="030F0702030302020204" pitchFamily="66" charset="0"/>
              </a:rPr>
              <a:t>un minimum de préparation</a:t>
            </a:r>
            <a:endParaRPr lang="fr-FR" dirty="0"/>
          </a:p>
        </p:txBody>
      </p:sp>
      <p:sp>
        <p:nvSpPr>
          <p:cNvPr id="4" name="Espace réservé du contenu 3"/>
          <p:cNvSpPr>
            <a:spLocks noGrp="1"/>
          </p:cNvSpPr>
          <p:nvPr>
            <p:ph sz="half" idx="2"/>
          </p:nvPr>
        </p:nvSpPr>
        <p:spPr>
          <a:xfrm>
            <a:off x="42863" y="1498633"/>
            <a:ext cx="3838574" cy="371475"/>
          </a:xfrm>
        </p:spPr>
        <p:txBody>
          <a:bodyPr rtlCol="0"/>
          <a:lstStyle/>
          <a:p>
            <a:r>
              <a:rPr lang="fr-FR" dirty="0">
                <a:latin typeface="Comic Sans MS" panose="030F0702030302020204" pitchFamily="66" charset="0"/>
              </a:rPr>
              <a:t>Fabriquer sa pâte à modeler</a:t>
            </a:r>
          </a:p>
          <a:p>
            <a:pPr rtl="0"/>
            <a:endParaRPr lang="fr-FR" dirty="0"/>
          </a:p>
        </p:txBody>
      </p:sp>
      <p:sp>
        <p:nvSpPr>
          <p:cNvPr id="6" name="Espace réservé du contenu 5"/>
          <p:cNvSpPr>
            <a:spLocks noGrp="1"/>
          </p:cNvSpPr>
          <p:nvPr>
            <p:ph sz="quarter" idx="4"/>
          </p:nvPr>
        </p:nvSpPr>
        <p:spPr>
          <a:xfrm>
            <a:off x="3881437" y="1873050"/>
            <a:ext cx="3221037" cy="371475"/>
          </a:xfrm>
        </p:spPr>
        <p:txBody>
          <a:bodyPr rtlCol="0"/>
          <a:lstStyle/>
          <a:p>
            <a:r>
              <a:rPr lang="fr-FR" dirty="0">
                <a:latin typeface="Comic Sans MS" panose="030F0702030302020204" pitchFamily="66" charset="0"/>
              </a:rPr>
              <a:t>Fabriquer sa pâte à sel</a:t>
            </a:r>
          </a:p>
          <a:p>
            <a:pPr rtl="0"/>
            <a:endParaRPr lang="fr-FR" dirty="0"/>
          </a:p>
        </p:txBody>
      </p:sp>
      <p:pic>
        <p:nvPicPr>
          <p:cNvPr id="8" name="Image 7">
            <a:extLst>
              <a:ext uri="{FF2B5EF4-FFF2-40B4-BE49-F238E27FC236}">
                <a16:creationId xmlns:a16="http://schemas.microsoft.com/office/drawing/2014/main" id="{844D5F27-7637-4E06-AC13-F02DB6564E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98" b="12212"/>
          <a:stretch/>
        </p:blipFill>
        <p:spPr>
          <a:xfrm>
            <a:off x="190501" y="1962031"/>
            <a:ext cx="3448050" cy="2909476"/>
          </a:xfrm>
          <a:prstGeom prst="rect">
            <a:avLst/>
          </a:prstGeom>
        </p:spPr>
      </p:pic>
      <p:pic>
        <p:nvPicPr>
          <p:cNvPr id="10" name="Image 9">
            <a:extLst>
              <a:ext uri="{FF2B5EF4-FFF2-40B4-BE49-F238E27FC236}">
                <a16:creationId xmlns:a16="http://schemas.microsoft.com/office/drawing/2014/main" id="{AEF5611A-D536-4F82-8DC7-1C43D5B15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261" y="2419112"/>
            <a:ext cx="2914065" cy="3549616"/>
          </a:xfrm>
          <a:prstGeom prst="rect">
            <a:avLst/>
          </a:prstGeom>
        </p:spPr>
      </p:pic>
      <p:sp>
        <p:nvSpPr>
          <p:cNvPr id="11" name="Espace réservé du contenu 5">
            <a:extLst>
              <a:ext uri="{FF2B5EF4-FFF2-40B4-BE49-F238E27FC236}">
                <a16:creationId xmlns:a16="http://schemas.microsoft.com/office/drawing/2014/main" id="{113D327C-0F4C-4468-B660-1D6A5102080D}"/>
              </a:ext>
            </a:extLst>
          </p:cNvPr>
          <p:cNvSpPr txBox="1">
            <a:spLocks/>
          </p:cNvSpPr>
          <p:nvPr/>
        </p:nvSpPr>
        <p:spPr>
          <a:xfrm>
            <a:off x="7360736" y="2756457"/>
            <a:ext cx="3954964" cy="46971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Fabriquer son sable magique</a:t>
            </a:r>
          </a:p>
        </p:txBody>
      </p:sp>
      <p:pic>
        <p:nvPicPr>
          <p:cNvPr id="13" name="Image 12">
            <a:extLst>
              <a:ext uri="{FF2B5EF4-FFF2-40B4-BE49-F238E27FC236}">
                <a16:creationId xmlns:a16="http://schemas.microsoft.com/office/drawing/2014/main" id="{A2AD80FB-F622-4DE0-8A02-707731241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922" y="3226172"/>
            <a:ext cx="4993577" cy="1935495"/>
          </a:xfrm>
          <a:prstGeom prst="rect">
            <a:avLst/>
          </a:prstGeom>
        </p:spPr>
      </p:pic>
    </p:spTree>
    <p:extLst>
      <p:ext uri="{BB962C8B-B14F-4D97-AF65-F5344CB8AC3E}">
        <p14:creationId xmlns:p14="http://schemas.microsoft.com/office/powerpoint/2010/main" val="955224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9088" y="362197"/>
            <a:ext cx="9372600" cy="647966"/>
          </a:xfrm>
        </p:spPr>
        <p:txBody>
          <a:bodyPr rtlCol="0"/>
          <a:lstStyle/>
          <a:p>
            <a:r>
              <a:rPr lang="fr-FR" dirty="0">
                <a:latin typeface="Comic Sans MS" panose="030F0702030302020204" pitchFamily="66" charset="0"/>
              </a:rPr>
              <a:t>Activités avec </a:t>
            </a:r>
            <a:r>
              <a:rPr lang="fr-FR" b="1" dirty="0">
                <a:latin typeface="Comic Sans MS" panose="030F0702030302020204" pitchFamily="66" charset="0"/>
              </a:rPr>
              <a:t>un minimum de préparation</a:t>
            </a:r>
          </a:p>
        </p:txBody>
      </p:sp>
      <p:sp>
        <p:nvSpPr>
          <p:cNvPr id="3" name="Espace réservé du contenu 2"/>
          <p:cNvSpPr>
            <a:spLocks noGrp="1"/>
          </p:cNvSpPr>
          <p:nvPr>
            <p:ph sz="half" idx="1"/>
          </p:nvPr>
        </p:nvSpPr>
        <p:spPr>
          <a:xfrm>
            <a:off x="64091" y="1493176"/>
            <a:ext cx="4572000" cy="723900"/>
          </a:xfrm>
        </p:spPr>
        <p:txBody>
          <a:bodyPr rtlCol="0">
            <a:normAutofit fontScale="92500"/>
          </a:bodyPr>
          <a:lstStyle/>
          <a:p>
            <a:pPr rtl="0"/>
            <a:r>
              <a:rPr lang="fr-FR" dirty="0">
                <a:latin typeface="Comic Sans MS" panose="030F0702030302020204" pitchFamily="66" charset="0"/>
              </a:rPr>
              <a:t>Fabrication d’une cible en recyclant une vieille bâche ou un vieux drap</a:t>
            </a:r>
          </a:p>
        </p:txBody>
      </p:sp>
      <p:sp>
        <p:nvSpPr>
          <p:cNvPr id="4" name="Espace réservé du contenu 3"/>
          <p:cNvSpPr>
            <a:spLocks noGrp="1"/>
          </p:cNvSpPr>
          <p:nvPr>
            <p:ph sz="half" idx="2"/>
          </p:nvPr>
        </p:nvSpPr>
        <p:spPr>
          <a:xfrm>
            <a:off x="4483692" y="2395537"/>
            <a:ext cx="2501420" cy="405114"/>
          </a:xfrm>
        </p:spPr>
        <p:txBody>
          <a:bodyPr rtlCol="0">
            <a:normAutofit fontScale="92500"/>
          </a:bodyPr>
          <a:lstStyle/>
          <a:p>
            <a:pPr rtl="0"/>
            <a:r>
              <a:rPr lang="fr-FR" dirty="0">
                <a:latin typeface="Comic Sans MS" panose="030F0702030302020204" pitchFamily="66" charset="0"/>
              </a:rPr>
              <a:t>Chasse au trésor</a:t>
            </a:r>
          </a:p>
        </p:txBody>
      </p:sp>
      <p:pic>
        <p:nvPicPr>
          <p:cNvPr id="6" name="Image 5">
            <a:extLst>
              <a:ext uri="{FF2B5EF4-FFF2-40B4-BE49-F238E27FC236}">
                <a16:creationId xmlns:a16="http://schemas.microsoft.com/office/drawing/2014/main" id="{10216114-564A-47AE-886D-26991B17A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43" y="2395537"/>
            <a:ext cx="1990725" cy="1990725"/>
          </a:xfrm>
          <a:prstGeom prst="rect">
            <a:avLst/>
          </a:prstGeom>
        </p:spPr>
      </p:pic>
      <p:pic>
        <p:nvPicPr>
          <p:cNvPr id="8" name="Image 7">
            <a:extLst>
              <a:ext uri="{FF2B5EF4-FFF2-40B4-BE49-F238E27FC236}">
                <a16:creationId xmlns:a16="http://schemas.microsoft.com/office/drawing/2014/main" id="{518A7547-64F0-4EF7-8DB4-22D5DFFC27E1}"/>
              </a:ext>
            </a:extLst>
          </p:cNvPr>
          <p:cNvPicPr>
            <a:picLocks noChangeAspect="1"/>
          </p:cNvPicPr>
          <p:nvPr/>
        </p:nvPicPr>
        <p:blipFill rotWithShape="1">
          <a:blip r:embed="rId4">
            <a:extLst>
              <a:ext uri="{28A0092B-C50C-407E-A947-70E740481C1C}">
                <a14:useLocalDpi xmlns:a14="http://schemas.microsoft.com/office/drawing/2010/main" val="0"/>
              </a:ext>
            </a:extLst>
          </a:blip>
          <a:srcRect t="27083" b="5694"/>
          <a:stretch/>
        </p:blipFill>
        <p:spPr>
          <a:xfrm>
            <a:off x="8624803" y="3427005"/>
            <a:ext cx="2531604" cy="2552701"/>
          </a:xfrm>
          <a:prstGeom prst="rect">
            <a:avLst/>
          </a:prstGeom>
        </p:spPr>
      </p:pic>
      <p:pic>
        <p:nvPicPr>
          <p:cNvPr id="10" name="Image 9">
            <a:extLst>
              <a:ext uri="{FF2B5EF4-FFF2-40B4-BE49-F238E27FC236}">
                <a16:creationId xmlns:a16="http://schemas.microsoft.com/office/drawing/2014/main" id="{AD006DA4-B318-4604-B715-95215846A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9118" y="2927715"/>
            <a:ext cx="4019695" cy="3051991"/>
          </a:xfrm>
          <a:prstGeom prst="rect">
            <a:avLst/>
          </a:prstGeom>
        </p:spPr>
      </p:pic>
      <p:sp>
        <p:nvSpPr>
          <p:cNvPr id="12" name="Espace réservé du contenu 3">
            <a:extLst>
              <a:ext uri="{FF2B5EF4-FFF2-40B4-BE49-F238E27FC236}">
                <a16:creationId xmlns:a16="http://schemas.microsoft.com/office/drawing/2014/main" id="{D3F5EE9D-0A10-4763-B17D-7279C74BAACB}"/>
              </a:ext>
            </a:extLst>
          </p:cNvPr>
          <p:cNvSpPr txBox="1">
            <a:spLocks/>
          </p:cNvSpPr>
          <p:nvPr/>
        </p:nvSpPr>
        <p:spPr>
          <a:xfrm>
            <a:off x="7555909" y="1689465"/>
            <a:ext cx="4572000" cy="1238250"/>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fr-FR" dirty="0">
                <a:latin typeface="Comic Sans MS" panose="030F0702030302020204" pitchFamily="66" charset="0"/>
              </a:rPr>
              <a:t>Chamboule tout </a:t>
            </a:r>
          </a:p>
          <a:p>
            <a:pPr marL="45720" indent="0">
              <a:buNone/>
            </a:pPr>
            <a:r>
              <a:rPr lang="fr-FR" dirty="0">
                <a:latin typeface="Comic Sans MS" panose="030F0702030302020204" pitchFamily="66" charset="0"/>
              </a:rPr>
              <a:t>(avec boîtes de F1 ou Aloé ou thé en fonction de la difficulté souhaitée et bien sure on décore les boîtes avant)</a:t>
            </a:r>
          </a:p>
        </p:txBody>
      </p:sp>
    </p:spTree>
    <p:extLst>
      <p:ext uri="{BB962C8B-B14F-4D97-AF65-F5344CB8AC3E}">
        <p14:creationId xmlns:p14="http://schemas.microsoft.com/office/powerpoint/2010/main" val="17020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613" y="436988"/>
            <a:ext cx="9372600" cy="647966"/>
          </a:xfrm>
        </p:spPr>
        <p:txBody>
          <a:bodyPr rtlCol="0"/>
          <a:lstStyle/>
          <a:p>
            <a:r>
              <a:rPr lang="fr-FR" dirty="0">
                <a:latin typeface="Comic Sans MS" panose="030F0702030302020204" pitchFamily="66" charset="0"/>
              </a:rPr>
              <a:t>Activités avec </a:t>
            </a:r>
            <a:r>
              <a:rPr lang="fr-FR" b="1" dirty="0">
                <a:latin typeface="Comic Sans MS" panose="030F0702030302020204" pitchFamily="66" charset="0"/>
              </a:rPr>
              <a:t>un minimum de préparation</a:t>
            </a:r>
          </a:p>
        </p:txBody>
      </p:sp>
      <p:sp>
        <p:nvSpPr>
          <p:cNvPr id="3" name="Espace réservé du contenu 2"/>
          <p:cNvSpPr>
            <a:spLocks noGrp="1"/>
          </p:cNvSpPr>
          <p:nvPr>
            <p:ph sz="half" idx="1"/>
          </p:nvPr>
        </p:nvSpPr>
        <p:spPr>
          <a:xfrm>
            <a:off x="88224" y="3484112"/>
            <a:ext cx="4572000" cy="1019546"/>
          </a:xfrm>
        </p:spPr>
        <p:txBody>
          <a:bodyPr rtlCol="0"/>
          <a:lstStyle/>
          <a:p>
            <a:r>
              <a:rPr lang="fr-FR" dirty="0">
                <a:latin typeface="Comic Sans MS" panose="030F0702030302020204" pitchFamily="66" charset="0"/>
              </a:rPr>
              <a:t>Préparer des cadeaux pour ceux qu’on aime et on les donnera à nos retrouvailles après le confinement</a:t>
            </a:r>
          </a:p>
        </p:txBody>
      </p:sp>
      <p:sp>
        <p:nvSpPr>
          <p:cNvPr id="4" name="Espace réservé du contenu 3"/>
          <p:cNvSpPr>
            <a:spLocks noGrp="1"/>
          </p:cNvSpPr>
          <p:nvPr>
            <p:ph sz="half" idx="2"/>
          </p:nvPr>
        </p:nvSpPr>
        <p:spPr>
          <a:xfrm>
            <a:off x="7982589" y="2624225"/>
            <a:ext cx="3941443" cy="456304"/>
          </a:xfrm>
        </p:spPr>
        <p:txBody>
          <a:bodyPr rtlCol="0"/>
          <a:lstStyle/>
          <a:p>
            <a:pPr rtl="0"/>
            <a:r>
              <a:rPr lang="fr-FR" dirty="0">
                <a:latin typeface="Comic Sans MS" panose="030F0702030302020204" pitchFamily="66" charset="0"/>
              </a:rPr>
              <a:t>Parcours d’obstacles géants</a:t>
            </a:r>
          </a:p>
        </p:txBody>
      </p:sp>
      <p:pic>
        <p:nvPicPr>
          <p:cNvPr id="7" name="Image 6">
            <a:extLst>
              <a:ext uri="{FF2B5EF4-FFF2-40B4-BE49-F238E27FC236}">
                <a16:creationId xmlns:a16="http://schemas.microsoft.com/office/drawing/2014/main" id="{81E95623-94CA-4120-B4EC-1F29C5F23934}"/>
              </a:ext>
            </a:extLst>
          </p:cNvPr>
          <p:cNvPicPr>
            <a:picLocks noChangeAspect="1"/>
          </p:cNvPicPr>
          <p:nvPr/>
        </p:nvPicPr>
        <p:blipFill rotWithShape="1">
          <a:blip r:embed="rId3">
            <a:extLst>
              <a:ext uri="{28A0092B-C50C-407E-A947-70E740481C1C}">
                <a14:useLocalDpi xmlns:a14="http://schemas.microsoft.com/office/drawing/2010/main" val="0"/>
              </a:ext>
            </a:extLst>
          </a:blip>
          <a:srcRect t="11573" r="16633" b="8000"/>
          <a:stretch/>
        </p:blipFill>
        <p:spPr>
          <a:xfrm>
            <a:off x="4823803" y="3014097"/>
            <a:ext cx="2021430" cy="2735669"/>
          </a:xfrm>
          <a:prstGeom prst="rect">
            <a:avLst/>
          </a:prstGeom>
        </p:spPr>
      </p:pic>
      <p:pic>
        <p:nvPicPr>
          <p:cNvPr id="11" name="Image 10">
            <a:extLst>
              <a:ext uri="{FF2B5EF4-FFF2-40B4-BE49-F238E27FC236}">
                <a16:creationId xmlns:a16="http://schemas.microsoft.com/office/drawing/2014/main" id="{2450366B-CB98-41BD-8329-58E2FE9CA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68" y="1382239"/>
            <a:ext cx="3247380" cy="1673907"/>
          </a:xfrm>
          <a:prstGeom prst="rect">
            <a:avLst/>
          </a:prstGeom>
        </p:spPr>
      </p:pic>
      <p:pic>
        <p:nvPicPr>
          <p:cNvPr id="13" name="Image 12">
            <a:extLst>
              <a:ext uri="{FF2B5EF4-FFF2-40B4-BE49-F238E27FC236}">
                <a16:creationId xmlns:a16="http://schemas.microsoft.com/office/drawing/2014/main" id="{231F8122-DD62-42AE-8E96-CF7BACB40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833" y="3257550"/>
            <a:ext cx="3340083" cy="2492216"/>
          </a:xfrm>
          <a:prstGeom prst="rect">
            <a:avLst/>
          </a:prstGeom>
        </p:spPr>
      </p:pic>
      <p:sp>
        <p:nvSpPr>
          <p:cNvPr id="14" name="Espace réservé du contenu 3">
            <a:extLst>
              <a:ext uri="{FF2B5EF4-FFF2-40B4-BE49-F238E27FC236}">
                <a16:creationId xmlns:a16="http://schemas.microsoft.com/office/drawing/2014/main" id="{D6A5CA49-6AA9-475F-948E-076AEF27CF32}"/>
              </a:ext>
            </a:extLst>
          </p:cNvPr>
          <p:cNvSpPr txBox="1">
            <a:spLocks/>
          </p:cNvSpPr>
          <p:nvPr/>
        </p:nvSpPr>
        <p:spPr>
          <a:xfrm>
            <a:off x="3998912" y="1261975"/>
            <a:ext cx="5536973" cy="1029963"/>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algn="ctr"/>
            <a:r>
              <a:rPr lang="fr-FR" dirty="0">
                <a:latin typeface="Comic Sans MS" panose="030F0702030302020204" pitchFamily="66" charset="0"/>
              </a:rPr>
              <a:t>Préparer un spectacle où chacun à un rôle, des costumes, des accessoires…</a:t>
            </a:r>
          </a:p>
          <a:p>
            <a:pPr algn="ctr"/>
            <a:r>
              <a:rPr lang="fr-FR" dirty="0">
                <a:latin typeface="Comic Sans MS" panose="030F0702030302020204" pitchFamily="66" charset="0"/>
              </a:rPr>
              <a:t>Faire un défilé de déguisements</a:t>
            </a:r>
          </a:p>
        </p:txBody>
      </p:sp>
    </p:spTree>
    <p:extLst>
      <p:ext uri="{BB962C8B-B14F-4D97-AF65-F5344CB8AC3E}">
        <p14:creationId xmlns:p14="http://schemas.microsoft.com/office/powerpoint/2010/main" val="22797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Jeux d’enfants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70_TF03461883_TF03461883.potx" id="{DEFD68A2-AA2E-4C1F-A462-C6ACD99B933D}" vid="{C1F01F1A-A23F-4193-B489-F6F2081A4218}"/>
    </a:ext>
  </a:extLst>
</a:theme>
</file>

<file path=ppt/theme/theme2.xml><?xml version="1.0" encoding="utf-8"?>
<a:theme xmlns:a="http://schemas.openxmlformats.org/drawingml/2006/main" name="Thème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de présentation pédagogique Enfants qui jouent (dessins, grand écran)</Template>
  <TotalTime>534</TotalTime>
  <Words>1375</Words>
  <Application>Microsoft Office PowerPoint</Application>
  <PresentationFormat>Grand écran</PresentationFormat>
  <Paragraphs>153</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Comic Sans MS</vt:lpstr>
      <vt:lpstr>Euphemia</vt:lpstr>
      <vt:lpstr>Wingdings</vt:lpstr>
      <vt:lpstr>Jeux d’enfants 16:9</vt:lpstr>
      <vt:lpstr>Occuper les enfants</vt:lpstr>
      <vt:lpstr>Faisons connaissance</vt:lpstr>
      <vt:lpstr>Depuis 2019</vt:lpstr>
      <vt:lpstr>Activités autour de la nourriture</vt:lpstr>
      <vt:lpstr>Présentation PowerPoint</vt:lpstr>
      <vt:lpstr>Présentation PowerPoint</vt:lpstr>
      <vt:lpstr>Activités avec un minimum de préparation</vt:lpstr>
      <vt:lpstr>Activités avec un minimum de préparation</vt:lpstr>
      <vt:lpstr>Activités avec un minimum de préparation</vt:lpstr>
      <vt:lpstr>Activités expériences scientifiques</vt:lpstr>
      <vt:lpstr>Activités musicales</vt:lpstr>
      <vt:lpstr>Présentation PowerPoint</vt:lpstr>
      <vt:lpstr>Quelques conseils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Occuper les enfants</dc:title>
  <dc:creator>sonia.fabilo@yahoo.fr</dc:creator>
  <cp:lastModifiedBy>sonia.fabilo@yahoo.fr</cp:lastModifiedBy>
  <cp:revision>52</cp:revision>
  <dcterms:created xsi:type="dcterms:W3CDTF">2020-03-23T14:08:04Z</dcterms:created>
  <dcterms:modified xsi:type="dcterms:W3CDTF">2020-03-25T09:51:39Z</dcterms:modified>
</cp:coreProperties>
</file>